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webp" ContentType="image/png"/>
  <Default Extension="rels" ContentType="application/vnd.openxmlformats-package.relationships+xml"/>
  <Default Extension="xml" ContentType="application/xml"/>
  <Default Extension="cms" ContentType="image/p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7" r:id="rId3"/>
    <p:sldId id="280" r:id="rId4"/>
    <p:sldId id="257" r:id="rId5"/>
    <p:sldId id="258" r:id="rId6"/>
    <p:sldId id="260" r:id="rId7"/>
    <p:sldId id="261" r:id="rId8"/>
    <p:sldId id="262" r:id="rId9"/>
    <p:sldId id="264" r:id="rId10"/>
    <p:sldId id="268" r:id="rId11"/>
    <p:sldId id="269" r:id="rId12"/>
    <p:sldId id="278" r:id="rId13"/>
    <p:sldId id="270" r:id="rId14"/>
    <p:sldId id="272" r:id="rId15"/>
    <p:sldId id="273" r:id="rId16"/>
    <p:sldId id="271" r:id="rId17"/>
    <p:sldId id="275" r:id="rId18"/>
    <p:sldId id="276" r:id="rId19"/>
    <p:sldId id="277" r:id="rId20"/>
    <p:sldId id="274" r:id="rId21"/>
    <p:sldId id="279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5951C"/>
    <a:srgbClr val="A98644"/>
    <a:srgbClr val="000000"/>
    <a:srgbClr val="754C28"/>
    <a:srgbClr val="7B8695"/>
    <a:srgbClr val="5B3F34"/>
    <a:srgbClr val="CBCACA"/>
    <a:srgbClr val="A9B1BB"/>
    <a:srgbClr val="4E62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alphaModFix amt="15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fi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alphaModFix amt="45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cms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ebp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ebp"/><Relationship Id="rId2" Type="http://schemas.openxmlformats.org/officeDocument/2006/relationships/image" Target="../media/image11.webp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fif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GAMS OPTIMIZATION INTRODUCTION FOR STARTERS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7"/>
            <a:ext cx="9040105" cy="2756559"/>
          </a:xfrm>
          <a:blipFill dpi="0" rotWithShape="1">
            <a:blip r:embed="rId3"/>
            <a:srcRect/>
            <a:stretch>
              <a:fillRect/>
            </a:stretch>
          </a:blipFill>
          <a:effectLst>
            <a:softEdge rad="63500"/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9031458" y="647114"/>
            <a:ext cx="2082019" cy="1702190"/>
          </a:xfrm>
          <a:prstGeom prst="ellipse">
            <a:avLst/>
          </a:prstGeom>
          <a:blipFill dpi="0" rotWithShape="1">
            <a:blip r:embed="rId4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4884" t="-56311" r="-23239" b="-60334"/>
            </a:stretch>
          </a:blip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>
          <a:xfrm>
            <a:off x="1141413" y="609600"/>
            <a:ext cx="9906000" cy="5198008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wrap="none" lIns="91440" tIns="640080" rIns="630936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u="sng" smtClean="0">
                <a:solidFill>
                  <a:srgbClr val="4E626B"/>
                </a:solidFill>
                <a:latin typeface="Arial Black" panose="020B0A04020102020204" pitchFamily="34" charset="0"/>
              </a:rPr>
              <a:t/>
            </a:r>
            <a:br>
              <a:rPr lang="en-US" sz="2000" u="sng" smtClean="0">
                <a:solidFill>
                  <a:srgbClr val="4E626B"/>
                </a:solidFill>
                <a:latin typeface="Arial Black" panose="020B0A04020102020204" pitchFamily="34" charset="0"/>
              </a:rPr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41411" y="609600"/>
            <a:ext cx="9906002" cy="784830"/>
          </a:xfrm>
          <a:prstGeom prst="rect">
            <a:avLst/>
          </a:prstGeom>
          <a:solidFill>
            <a:srgbClr val="7B8695"/>
          </a:solidFill>
        </p:spPr>
        <p:txBody>
          <a:bodyPr wrap="square" lIns="274320" tIns="365760" rtlCol="0">
            <a:spAutoFit/>
          </a:bodyPr>
          <a:lstStyle/>
          <a:p>
            <a:r>
              <a:rPr lang="en-US" sz="2400" b="1" cap="all" dirty="0" smtClean="0">
                <a:solidFill>
                  <a:srgbClr val="4E626B"/>
                </a:solidFill>
                <a:latin typeface="Arial Black" panose="020B0A04020102020204" pitchFamily="34" charset="0"/>
                <a:ea typeface="+mj-ea"/>
                <a:cs typeface="+mj-cs"/>
              </a:rPr>
              <a:t>CRUDE OIL CHARACTERIZATION and Properties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41411" y="1394430"/>
            <a:ext cx="9906002" cy="3034677"/>
          </a:xfrm>
          <a:prstGeom prst="rect">
            <a:avLst/>
          </a:prstGeom>
          <a:noFill/>
        </p:spPr>
        <p:txBody>
          <a:bodyPr wrap="square" tIns="274320" rIns="91440" numCol="1" rtlCol="0" anchor="t" anchorCtr="0">
            <a:spAutoFit/>
          </a:bodyPr>
          <a:lstStyle/>
          <a:p>
            <a:pPr marL="228600" lvl="0" indent="-228600" defTabSz="914400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E626B"/>
                </a:solidFill>
              </a:rPr>
              <a:t>Crude oils are characterized to determine their properties through </a:t>
            </a:r>
            <a:r>
              <a:rPr lang="en-US" dirty="0" smtClean="0">
                <a:solidFill>
                  <a:srgbClr val="4E626B"/>
                </a:solidFill>
              </a:rPr>
              <a:t>analysis.</a:t>
            </a:r>
            <a:endParaRPr lang="en-US" dirty="0">
              <a:solidFill>
                <a:srgbClr val="4E626B"/>
              </a:solidFill>
            </a:endParaRPr>
          </a:p>
          <a:p>
            <a:pPr marL="228600" lvl="0" indent="-228600" defTabSz="914400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E626B"/>
                </a:solidFill>
              </a:rPr>
              <a:t>Crude oils characterization is a means evaluating selected physical and chemical properties of crude </a:t>
            </a:r>
            <a:r>
              <a:rPr lang="en-US" dirty="0" smtClean="0">
                <a:solidFill>
                  <a:srgbClr val="4E626B"/>
                </a:solidFill>
              </a:rPr>
              <a:t>oils</a:t>
            </a:r>
          </a:p>
          <a:p>
            <a:pPr marL="228600" lvl="0" indent="-228600" defTabSz="914400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E626B"/>
                </a:solidFill>
              </a:rPr>
              <a:t>These properties are used </a:t>
            </a:r>
            <a:r>
              <a:rPr lang="en-US" dirty="0">
                <a:solidFill>
                  <a:srgbClr val="4E626B"/>
                </a:solidFill>
              </a:rPr>
              <a:t>for identifying </a:t>
            </a:r>
            <a:r>
              <a:rPr lang="en-US" dirty="0" smtClean="0">
                <a:solidFill>
                  <a:srgbClr val="4E626B"/>
                </a:solidFill>
              </a:rPr>
              <a:t>the crude oils output </a:t>
            </a:r>
            <a:r>
              <a:rPr lang="en-US" dirty="0">
                <a:solidFill>
                  <a:srgbClr val="4E626B"/>
                </a:solidFill>
              </a:rPr>
              <a:t>layer, estimating the sedimentary environment and the origin of </a:t>
            </a:r>
            <a:r>
              <a:rPr lang="en-US" dirty="0" smtClean="0">
                <a:solidFill>
                  <a:srgbClr val="4E626B"/>
                </a:solidFill>
              </a:rPr>
              <a:t>their </a:t>
            </a:r>
            <a:r>
              <a:rPr lang="en-US" dirty="0">
                <a:solidFill>
                  <a:srgbClr val="4E626B"/>
                </a:solidFill>
              </a:rPr>
              <a:t>organic matter from the source rocks, evaluating </a:t>
            </a:r>
            <a:r>
              <a:rPr lang="en-US" dirty="0" smtClean="0">
                <a:solidFill>
                  <a:srgbClr val="4E626B"/>
                </a:solidFill>
              </a:rPr>
              <a:t>their processing </a:t>
            </a:r>
            <a:r>
              <a:rPr lang="en-US" dirty="0">
                <a:solidFill>
                  <a:srgbClr val="4E626B"/>
                </a:solidFill>
              </a:rPr>
              <a:t>methods, and checking the quality of oil for commercial sale and modeling of </a:t>
            </a:r>
            <a:r>
              <a:rPr lang="en-US" dirty="0" smtClean="0">
                <a:solidFill>
                  <a:srgbClr val="4E626B"/>
                </a:solidFill>
              </a:rPr>
              <a:t>their reservoirs.</a:t>
            </a:r>
          </a:p>
          <a:p>
            <a:pPr marL="228600" lvl="0" indent="-228600" defTabSz="914400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E626B"/>
                </a:solidFill>
              </a:rPr>
              <a:t>The selected physical and chemical properties to be analyzed and evaluated includes the followings:</a:t>
            </a:r>
            <a:endParaRPr lang="en-US" dirty="0">
              <a:solidFill>
                <a:srgbClr val="4E626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07169" y="4281318"/>
            <a:ext cx="2895014" cy="1154162"/>
          </a:xfrm>
          <a:prstGeom prst="rect">
            <a:avLst/>
          </a:prstGeom>
          <a:noFill/>
        </p:spPr>
        <p:txBody>
          <a:bodyPr wrap="square" tIns="274320" rIns="91440" numCol="1" rtlCol="0" anchor="t" anchorCtr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E626B"/>
                </a:solidFill>
              </a:rPr>
              <a:t>Boiling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E626B"/>
                </a:solidFill>
              </a:rPr>
              <a:t>Specific/API gravity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E626B"/>
                </a:solidFill>
              </a:rPr>
              <a:t>Light ends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02183" y="4286781"/>
            <a:ext cx="3435530" cy="1154162"/>
          </a:xfrm>
          <a:prstGeom prst="rect">
            <a:avLst/>
          </a:prstGeom>
          <a:noFill/>
        </p:spPr>
        <p:txBody>
          <a:bodyPr wrap="square" tIns="274320" rIns="91440" numCol="1" rtlCol="0" anchor="t" anchorCtr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E626B"/>
                </a:solidFill>
              </a:rPr>
              <a:t>Molecular weight</a:t>
            </a:r>
            <a:endParaRPr lang="en-US" dirty="0">
              <a:solidFill>
                <a:srgbClr val="4E626B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E626B"/>
                </a:solidFill>
              </a:rPr>
              <a:t>Sulphur </a:t>
            </a:r>
            <a:r>
              <a:rPr lang="en-US" dirty="0">
                <a:solidFill>
                  <a:srgbClr val="4E626B"/>
                </a:solidFill>
              </a:rPr>
              <a:t>c</a:t>
            </a:r>
            <a:r>
              <a:rPr lang="en-US" dirty="0" smtClean="0">
                <a:solidFill>
                  <a:srgbClr val="4E626B"/>
                </a:solidFill>
              </a:rPr>
              <a:t>ontent</a:t>
            </a:r>
            <a:endParaRPr lang="en-US" dirty="0">
              <a:solidFill>
                <a:srgbClr val="4E626B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E626B"/>
                </a:solidFill>
              </a:rPr>
              <a:t>Viscosity</a:t>
            </a:r>
            <a:endParaRPr lang="en-US" dirty="0">
              <a:solidFill>
                <a:srgbClr val="4E626B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37714" y="4281318"/>
            <a:ext cx="3209698" cy="1154162"/>
          </a:xfrm>
          <a:prstGeom prst="rect">
            <a:avLst/>
          </a:prstGeom>
          <a:noFill/>
        </p:spPr>
        <p:txBody>
          <a:bodyPr wrap="square" tIns="274320" rIns="91440" numCol="1" rtlCol="0" anchor="t" anchorCtr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E626B"/>
                </a:solidFill>
              </a:rPr>
              <a:t>Flash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E626B"/>
                </a:solidFill>
              </a:rPr>
              <a:t>Freeze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E626B"/>
                </a:solidFill>
              </a:rPr>
              <a:t>Other petroleum </a:t>
            </a:r>
            <a:r>
              <a:rPr lang="en-US" dirty="0">
                <a:solidFill>
                  <a:srgbClr val="4E626B"/>
                </a:solidFill>
              </a:rPr>
              <a:t>p</a:t>
            </a:r>
            <a:r>
              <a:rPr lang="en-US" dirty="0" smtClean="0">
                <a:solidFill>
                  <a:srgbClr val="4E626B"/>
                </a:solidFill>
              </a:rPr>
              <a:t>roperties.</a:t>
            </a:r>
          </a:p>
        </p:txBody>
      </p:sp>
    </p:spTree>
    <p:extLst>
      <p:ext uri="{BB962C8B-B14F-4D97-AF65-F5344CB8AC3E}">
        <p14:creationId xmlns:p14="http://schemas.microsoft.com/office/powerpoint/2010/main" val="182825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>
          <a:xfrm>
            <a:off x="1146704" y="609600"/>
            <a:ext cx="9900705" cy="5198534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lIns="91440" tIns="640080" rIns="6309360" bIns="4572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endParaRPr kumimoji="0" lang="en-US" sz="3200" b="0" i="0" u="none" strike="noStrike" kern="1200" cap="all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146705" y="643469"/>
            <a:ext cx="6044666" cy="5198534"/>
          </a:xfrm>
        </p:spPr>
        <p:txBody>
          <a:bodyPr tIns="91440" bIns="91440" anchor="ctr" anchorCtr="0">
            <a:normAutofit/>
          </a:bodyPr>
          <a:lstStyle/>
          <a:p>
            <a:pPr marL="0" indent="0">
              <a:buNone/>
            </a:pPr>
            <a:r>
              <a:rPr lang="en-US" cap="all" dirty="0" smtClean="0">
                <a:solidFill>
                  <a:srgbClr val="4E626B"/>
                </a:solidFill>
                <a:latin typeface="Arial Black" panose="020B0A04020102020204" pitchFamily="34" charset="0"/>
                <a:ea typeface="+mj-ea"/>
                <a:cs typeface="+mj-cs"/>
              </a:rPr>
              <a:t>Boiling Point</a:t>
            </a:r>
            <a:endParaRPr lang="en-US" sz="1800" dirty="0" smtClean="0">
              <a:solidFill>
                <a:srgbClr val="4E626B"/>
              </a:solidFill>
            </a:endParaRPr>
          </a:p>
          <a:p>
            <a:r>
              <a:rPr lang="en-US" sz="1800" dirty="0" smtClean="0">
                <a:solidFill>
                  <a:srgbClr val="4E626B"/>
                </a:solidFill>
              </a:rPr>
              <a:t>It is </a:t>
            </a:r>
            <a:r>
              <a:rPr lang="en-US" sz="1800" dirty="0">
                <a:solidFill>
                  <a:srgbClr val="4E626B"/>
                </a:solidFill>
              </a:rPr>
              <a:t>the temperature at which the </a:t>
            </a:r>
            <a:r>
              <a:rPr lang="en-US" sz="1800" dirty="0" err="1">
                <a:solidFill>
                  <a:srgbClr val="4E626B"/>
                </a:solidFill>
              </a:rPr>
              <a:t>vapour</a:t>
            </a:r>
            <a:r>
              <a:rPr lang="en-US" sz="1800" dirty="0">
                <a:solidFill>
                  <a:srgbClr val="4E626B"/>
                </a:solidFill>
              </a:rPr>
              <a:t> pressure of the liquid equals the pressure surrounding the liquid. As a result, the liquid </a:t>
            </a:r>
            <a:r>
              <a:rPr lang="en-US" sz="1800" dirty="0" smtClean="0">
                <a:solidFill>
                  <a:srgbClr val="4E626B"/>
                </a:solidFill>
              </a:rPr>
              <a:t>change phase </a:t>
            </a:r>
            <a:r>
              <a:rPr lang="en-US" sz="1800" dirty="0">
                <a:solidFill>
                  <a:srgbClr val="4E626B"/>
                </a:solidFill>
              </a:rPr>
              <a:t>to </a:t>
            </a:r>
            <a:r>
              <a:rPr lang="en-US" sz="1800" dirty="0" err="1">
                <a:solidFill>
                  <a:srgbClr val="4E626B"/>
                </a:solidFill>
              </a:rPr>
              <a:t>vapour</a:t>
            </a:r>
            <a:r>
              <a:rPr lang="en-US" sz="1800" dirty="0" smtClean="0">
                <a:solidFill>
                  <a:srgbClr val="4E626B"/>
                </a:solidFill>
              </a:rPr>
              <a:t>.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There are several methods of measuring and reporting boiling points (distillation curves) of crude oil, some common ones are: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4E626B"/>
                </a:solidFill>
              </a:rPr>
              <a:t>True Boiling Point (TBP)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4E626B"/>
                </a:solidFill>
              </a:rPr>
              <a:t>ASTM </a:t>
            </a:r>
            <a:r>
              <a:rPr lang="en-US" sz="1400" dirty="0" smtClean="0">
                <a:solidFill>
                  <a:srgbClr val="4E626B"/>
                </a:solidFill>
              </a:rPr>
              <a:t>D86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4E626B"/>
                </a:solidFill>
              </a:rPr>
              <a:t>Simulated Distillation (SD) or ASTM D 2887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4E626B"/>
                </a:solidFill>
              </a:rPr>
              <a:t>Equilibrium Flash Vaporization\ASTM D1160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4E626B"/>
                </a:solidFill>
              </a:rPr>
              <a:t>Vacuum</a:t>
            </a:r>
          </a:p>
        </p:txBody>
      </p:sp>
      <p:sp>
        <p:nvSpPr>
          <p:cNvPr id="6" name="Text Placeholder 3"/>
          <p:cNvSpPr>
            <a:spLocks noGrp="1" noChangeAspect="1"/>
          </p:cNvSpPr>
          <p:nvPr>
            <p:ph type="body" sz="half" idx="2"/>
          </p:nvPr>
        </p:nvSpPr>
        <p:spPr>
          <a:xfrm>
            <a:off x="7191372" y="609600"/>
            <a:ext cx="3856037" cy="5215469"/>
          </a:xfrm>
          <a:blipFill dpi="0" rotWithShape="1">
            <a:blip r:embed="rId2"/>
            <a:srcRect/>
            <a:stretch>
              <a:fillRect t="15113" b="15113"/>
            </a:stretch>
          </a:blipFill>
          <a:effectLst>
            <a:softEdge rad="31750"/>
          </a:effec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38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>
          <a:xfrm>
            <a:off x="1146704" y="609600"/>
            <a:ext cx="9900705" cy="5198534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lIns="91440" tIns="640080" rIns="6309360" bIns="4572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endParaRPr kumimoji="0" lang="en-US" sz="3200" b="0" i="0" u="none" strike="noStrike" kern="1200" cap="all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146705" y="643469"/>
            <a:ext cx="9900704" cy="5198534"/>
          </a:xfrm>
        </p:spPr>
        <p:txBody>
          <a:bodyPr tIns="91440" bIns="91440" anchor="ctr" anchorCtr="0">
            <a:normAutofit/>
          </a:bodyPr>
          <a:lstStyle/>
          <a:p>
            <a:pPr marL="0" indent="0">
              <a:buNone/>
            </a:pPr>
            <a:r>
              <a:rPr lang="en-US" cap="all" dirty="0" smtClean="0">
                <a:solidFill>
                  <a:srgbClr val="4E626B"/>
                </a:solidFill>
                <a:latin typeface="Arial Black" panose="020B0A04020102020204" pitchFamily="34" charset="0"/>
                <a:ea typeface="+mj-ea"/>
                <a:cs typeface="+mj-cs"/>
              </a:rPr>
              <a:t>Boiling Point</a:t>
            </a:r>
            <a:endParaRPr lang="en-US" sz="1800" dirty="0" smtClean="0">
              <a:solidFill>
                <a:srgbClr val="4E626B"/>
              </a:solidFill>
            </a:endParaRPr>
          </a:p>
          <a:p>
            <a:r>
              <a:rPr lang="en-US" sz="1800" dirty="0">
                <a:solidFill>
                  <a:srgbClr val="4E626B"/>
                </a:solidFill>
              </a:rPr>
              <a:t>The difference between </a:t>
            </a:r>
            <a:r>
              <a:rPr lang="en-US" sz="1800" dirty="0" smtClean="0">
                <a:solidFill>
                  <a:srgbClr val="4E626B"/>
                </a:solidFill>
              </a:rPr>
              <a:t>final boiling point (FBP) </a:t>
            </a:r>
            <a:r>
              <a:rPr lang="en-US" sz="1800" dirty="0">
                <a:solidFill>
                  <a:srgbClr val="4E626B"/>
                </a:solidFill>
              </a:rPr>
              <a:t>and </a:t>
            </a:r>
            <a:r>
              <a:rPr lang="en-US" sz="1800" dirty="0" smtClean="0">
                <a:solidFill>
                  <a:srgbClr val="4E626B"/>
                </a:solidFill>
              </a:rPr>
              <a:t>initial boiling point (IBP) </a:t>
            </a:r>
            <a:r>
              <a:rPr lang="en-US" sz="1800" dirty="0">
                <a:solidFill>
                  <a:srgbClr val="4E626B"/>
                </a:solidFill>
              </a:rPr>
              <a:t>is called boiling </a:t>
            </a:r>
            <a:r>
              <a:rPr lang="en-US" sz="1800" dirty="0" smtClean="0">
                <a:solidFill>
                  <a:srgbClr val="4E626B"/>
                </a:solidFill>
              </a:rPr>
              <a:t>ranges.</a:t>
            </a:r>
            <a:endParaRPr lang="en-US" sz="1800" dirty="0">
              <a:solidFill>
                <a:srgbClr val="4E626B"/>
              </a:solidFill>
            </a:endParaRPr>
          </a:p>
          <a:p>
            <a:r>
              <a:rPr lang="en-US" sz="1800" dirty="0">
                <a:solidFill>
                  <a:srgbClr val="4E626B"/>
                </a:solidFill>
              </a:rPr>
              <a:t>Crude oils with wider boiling ranges contain more compounds than the one with narrower boiling </a:t>
            </a:r>
            <a:r>
              <a:rPr lang="en-US" sz="1800" dirty="0" smtClean="0">
                <a:solidFill>
                  <a:srgbClr val="4E626B"/>
                </a:solidFill>
              </a:rPr>
              <a:t>ranges.</a:t>
            </a:r>
            <a:endParaRPr lang="en-US" sz="1800" dirty="0">
              <a:solidFill>
                <a:srgbClr val="4E626B"/>
              </a:solidFill>
            </a:endParaRPr>
          </a:p>
          <a:p>
            <a:r>
              <a:rPr lang="en-US" sz="1800" dirty="0">
                <a:solidFill>
                  <a:srgbClr val="4E626B"/>
                </a:solidFill>
              </a:rPr>
              <a:t>Crude oils have boiling ranges of more than 550 </a:t>
            </a:r>
            <a:r>
              <a:rPr lang="en-US" sz="1800" dirty="0" smtClean="0">
                <a:solidFill>
                  <a:srgbClr val="4E626B"/>
                </a:solidFill>
              </a:rPr>
              <a:t>Celsius.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Using crude oil FBP is </a:t>
            </a:r>
            <a:r>
              <a:rPr lang="en-US" sz="1800" dirty="0">
                <a:solidFill>
                  <a:srgbClr val="4E626B"/>
                </a:solidFill>
              </a:rPr>
              <a:t>not </a:t>
            </a:r>
            <a:r>
              <a:rPr lang="en-US" sz="1800" dirty="0" smtClean="0">
                <a:solidFill>
                  <a:srgbClr val="4E626B"/>
                </a:solidFill>
              </a:rPr>
              <a:t>accurate in ascertaining </a:t>
            </a:r>
            <a:r>
              <a:rPr lang="en-US" sz="1800" dirty="0">
                <a:solidFill>
                  <a:srgbClr val="4E626B"/>
                </a:solidFill>
              </a:rPr>
              <a:t>the purity of different </a:t>
            </a:r>
            <a:r>
              <a:rPr lang="en-US" sz="1800" dirty="0" smtClean="0">
                <a:solidFill>
                  <a:srgbClr val="4E626B"/>
                </a:solidFill>
              </a:rPr>
              <a:t>oil.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Rather, normal boiling point of each oil cut boiling ranges is used.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Atmospheric true boiling point (TBP) data are obtained through distillation of oil using a distillation apparatus with 15-100 theoretical plates at relatively high reflux ratios (1-5 or aggregate).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The high degree of fractionation in these distillations gives accurate component distributions for crude mixtures.</a:t>
            </a:r>
            <a:endParaRPr lang="en-US" sz="1800" dirty="0">
              <a:solidFill>
                <a:srgbClr val="4E62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84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>
          <a:xfrm>
            <a:off x="1146704" y="609600"/>
            <a:ext cx="9900705" cy="5198534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lIns="91440" tIns="640080" rIns="6309360" bIns="4572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endParaRPr kumimoji="0" lang="en-US" sz="3200" b="0" i="0" u="none" strike="noStrike" kern="1200" cap="all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44530" y="609600"/>
            <a:ext cx="4702880" cy="5215469"/>
          </a:xfrm>
          <a:blipFill dpi="0" rotWithShape="1">
            <a:blip r:embed="rId2"/>
            <a:srcRect/>
            <a:stretch>
              <a:fillRect b="41000"/>
            </a:stretch>
          </a:blipFill>
          <a:effectLst>
            <a:softEdge rad="31750"/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1146705" y="643469"/>
            <a:ext cx="5197825" cy="5198534"/>
          </a:xfrm>
        </p:spPr>
        <p:txBody>
          <a:bodyPr tIns="91440" bIns="91440" anchor="ctr" anchorCtr="0">
            <a:normAutofit fontScale="85000" lnSpcReduction="20000"/>
          </a:bodyPr>
          <a:lstStyle/>
          <a:p>
            <a:pPr marL="0" indent="0">
              <a:buNone/>
            </a:pPr>
            <a:r>
              <a:rPr lang="en-US" cap="all" dirty="0" smtClean="0">
                <a:solidFill>
                  <a:srgbClr val="4E626B"/>
                </a:solidFill>
                <a:latin typeface="Arial Black" panose="020B0A04020102020204" pitchFamily="34" charset="0"/>
                <a:ea typeface="+mj-ea"/>
                <a:cs typeface="+mj-cs"/>
              </a:rPr>
              <a:t>API/specific GRAVITY</a:t>
            </a:r>
            <a:endParaRPr lang="en-US" sz="1800" dirty="0" smtClean="0">
              <a:solidFill>
                <a:srgbClr val="4E626B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4E626B"/>
                </a:solidFill>
              </a:rPr>
              <a:t>Both API gravity and specific gravity are </a:t>
            </a:r>
            <a:r>
              <a:rPr lang="en-US" sz="1800" dirty="0">
                <a:solidFill>
                  <a:srgbClr val="4E626B"/>
                </a:solidFill>
              </a:rPr>
              <a:t>measure of density of the crude </a:t>
            </a:r>
            <a:r>
              <a:rPr lang="en-US" sz="1800" dirty="0" smtClean="0">
                <a:solidFill>
                  <a:srgbClr val="4E626B"/>
                </a:solidFill>
              </a:rPr>
              <a:t>oil.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4E626B"/>
                </a:solidFill>
              </a:rPr>
              <a:t>API Gravity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It’s </a:t>
            </a:r>
            <a:r>
              <a:rPr lang="en-US" sz="1800" dirty="0">
                <a:solidFill>
                  <a:srgbClr val="4E626B"/>
                </a:solidFill>
              </a:rPr>
              <a:t>usually measured at 60 degree </a:t>
            </a:r>
            <a:r>
              <a:rPr lang="en-US" sz="1800" dirty="0" smtClean="0">
                <a:solidFill>
                  <a:srgbClr val="4E626B"/>
                </a:solidFill>
              </a:rPr>
              <a:t>Fahrenheit.</a:t>
            </a:r>
            <a:endParaRPr lang="en-US" sz="1800" dirty="0">
              <a:solidFill>
                <a:srgbClr val="4E626B"/>
              </a:solidFill>
            </a:endParaRPr>
          </a:p>
          <a:p>
            <a:r>
              <a:rPr lang="en-US" sz="1800" dirty="0" smtClean="0">
                <a:solidFill>
                  <a:srgbClr val="4E626B"/>
                </a:solidFill>
              </a:rPr>
              <a:t>Higher </a:t>
            </a:r>
            <a:r>
              <a:rPr lang="en-US" sz="1800" dirty="0">
                <a:solidFill>
                  <a:srgbClr val="4E626B"/>
                </a:solidFill>
              </a:rPr>
              <a:t>value implies more light components of the crude oil .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It </a:t>
            </a:r>
            <a:r>
              <a:rPr lang="en-US" sz="1800" dirty="0">
                <a:solidFill>
                  <a:srgbClr val="4E626B"/>
                </a:solidFill>
              </a:rPr>
              <a:t>can also be used to calculate the approximate barrels per metric </a:t>
            </a:r>
            <a:r>
              <a:rPr lang="en-US" sz="1800" dirty="0" smtClean="0">
                <a:solidFill>
                  <a:srgbClr val="4E626B"/>
                </a:solidFill>
              </a:rPr>
              <a:t>ton of oil.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4E626B"/>
                </a:solidFill>
              </a:rPr>
              <a:t>Specific Gravity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Specific </a:t>
            </a:r>
            <a:r>
              <a:rPr lang="en-US" sz="1800" dirty="0">
                <a:solidFill>
                  <a:srgbClr val="4E626B"/>
                </a:solidFill>
              </a:rPr>
              <a:t>gravity is calculated as the ratio of the density of a liquid to the density of </a:t>
            </a:r>
            <a:r>
              <a:rPr lang="en-US" sz="1800" dirty="0" smtClean="0">
                <a:solidFill>
                  <a:srgbClr val="4E626B"/>
                </a:solidFill>
              </a:rPr>
              <a:t>water.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Specific gravity of oil generally lies in between 0.73 and 0.84 or very slightly greater.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It is formally express in degrees of the European </a:t>
            </a:r>
            <a:r>
              <a:rPr lang="en-US" sz="1800" dirty="0" err="1" smtClean="0">
                <a:solidFill>
                  <a:srgbClr val="4E626B"/>
                </a:solidFill>
              </a:rPr>
              <a:t>Beaumè</a:t>
            </a:r>
            <a:r>
              <a:rPr lang="en-US" sz="1800" dirty="0" smtClean="0">
                <a:solidFill>
                  <a:srgbClr val="4E626B"/>
                </a:solidFill>
              </a:rPr>
              <a:t> scale read directly hydrometer, this means the S.G increase as the density goes up i.e. heavy oil has high specific gravity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29" y="3685734"/>
            <a:ext cx="4702880" cy="2190137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51292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>
          <a:xfrm>
            <a:off x="1146704" y="609600"/>
            <a:ext cx="9900705" cy="5198534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lIns="91440" tIns="640080" rIns="6309360" bIns="4572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endParaRPr kumimoji="0" lang="en-US" sz="3200" b="0" i="0" u="none" strike="noStrike" kern="1200" cap="all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44530" y="609600"/>
            <a:ext cx="4702880" cy="5215469"/>
          </a:xfrm>
          <a:blipFill dpi="0" rotWithShape="1">
            <a:blip r:embed="rId2"/>
            <a:srcRect/>
            <a:stretch>
              <a:fillRect t="20554" b="20554"/>
            </a:stretch>
          </a:blipFill>
          <a:effectLst>
            <a:softEdge rad="31750"/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1146705" y="643469"/>
            <a:ext cx="5197825" cy="5198534"/>
          </a:xfrm>
        </p:spPr>
        <p:txBody>
          <a:bodyPr tIns="91440" bIns="91440" anchor="ctr" anchorCtr="0">
            <a:normAutofit/>
          </a:bodyPr>
          <a:lstStyle/>
          <a:p>
            <a:pPr marL="0" indent="0">
              <a:buNone/>
            </a:pPr>
            <a:r>
              <a:rPr lang="en-US" cap="all" dirty="0" smtClean="0">
                <a:solidFill>
                  <a:srgbClr val="4E626B"/>
                </a:solidFill>
                <a:latin typeface="Arial Black" panose="020B0A04020102020204" pitchFamily="34" charset="0"/>
                <a:ea typeface="+mj-ea"/>
                <a:cs typeface="+mj-cs"/>
              </a:rPr>
              <a:t>LIGHT ENDS</a:t>
            </a:r>
            <a:endParaRPr lang="en-US" sz="1800" dirty="0" smtClean="0">
              <a:solidFill>
                <a:srgbClr val="4E626B"/>
              </a:solidFill>
            </a:endParaRPr>
          </a:p>
          <a:p>
            <a:r>
              <a:rPr lang="en-US" sz="1800" dirty="0">
                <a:solidFill>
                  <a:srgbClr val="4E626B"/>
                </a:solidFill>
              </a:rPr>
              <a:t>Assay data of certain crude oils, especially light crudes, may contain detailed analysis of defined components, </a:t>
            </a:r>
            <a:r>
              <a:rPr lang="en-US" sz="1800" dirty="0" smtClean="0">
                <a:solidFill>
                  <a:srgbClr val="4E626B"/>
                </a:solidFill>
              </a:rPr>
              <a:t>such as </a:t>
            </a:r>
            <a:r>
              <a:rPr lang="en-US" sz="1800" dirty="0">
                <a:solidFill>
                  <a:srgbClr val="4E626B"/>
                </a:solidFill>
              </a:rPr>
              <a:t>methane through n-hexane. </a:t>
            </a:r>
            <a:endParaRPr lang="en-US" sz="1800" dirty="0" smtClean="0">
              <a:solidFill>
                <a:srgbClr val="4E626B"/>
              </a:solidFill>
            </a:endParaRPr>
          </a:p>
          <a:p>
            <a:r>
              <a:rPr lang="en-US" sz="1800" dirty="0" smtClean="0">
                <a:solidFill>
                  <a:srgbClr val="4E626B"/>
                </a:solidFill>
              </a:rPr>
              <a:t>The percent composition of these component is found through light end distillation test of oil assays or gas chromatography.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With these data, each of these components can treated as standard chemical compound component during the overall assay characterization process.</a:t>
            </a:r>
          </a:p>
        </p:txBody>
      </p:sp>
    </p:spTree>
    <p:extLst>
      <p:ext uri="{BB962C8B-B14F-4D97-AF65-F5344CB8AC3E}">
        <p14:creationId xmlns:p14="http://schemas.microsoft.com/office/powerpoint/2010/main" val="138559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>
          <a:xfrm>
            <a:off x="1146704" y="609600"/>
            <a:ext cx="9900705" cy="5198534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lIns="91440" tIns="640080" rIns="6309360" bIns="4572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endParaRPr kumimoji="0" lang="en-US" sz="3200" b="0" i="0" u="none" strike="noStrike" kern="1200" cap="all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44530" y="609600"/>
            <a:ext cx="4702880" cy="5215469"/>
          </a:xfrm>
          <a:blipFill dpi="0" rotWithShape="1">
            <a:blip r:embed="rId2"/>
            <a:srcRect/>
            <a:stretch>
              <a:fillRect t="20554" b="20554"/>
            </a:stretch>
          </a:blipFill>
          <a:effectLst>
            <a:softEdge rad="31750"/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1146705" y="643469"/>
            <a:ext cx="5197825" cy="5198534"/>
          </a:xfrm>
        </p:spPr>
        <p:txBody>
          <a:bodyPr tIns="91440" bIns="91440" anchor="ctr" anchorCtr="0">
            <a:normAutofit/>
          </a:bodyPr>
          <a:lstStyle/>
          <a:p>
            <a:pPr marL="0" indent="0">
              <a:buNone/>
            </a:pPr>
            <a:r>
              <a:rPr lang="en-US" cap="all" dirty="0" smtClean="0">
                <a:solidFill>
                  <a:srgbClr val="4E626B"/>
                </a:solidFill>
                <a:latin typeface="Arial Black" panose="020B0A04020102020204" pitchFamily="34" charset="0"/>
                <a:ea typeface="+mj-ea"/>
                <a:cs typeface="+mj-cs"/>
              </a:rPr>
              <a:t>Molecular Weight</a:t>
            </a:r>
            <a:endParaRPr lang="en-US" sz="1800" dirty="0" smtClean="0">
              <a:solidFill>
                <a:srgbClr val="4E626B"/>
              </a:solidFill>
            </a:endParaRPr>
          </a:p>
          <a:p>
            <a:r>
              <a:rPr lang="en-US" sz="1800" dirty="0">
                <a:solidFill>
                  <a:srgbClr val="4E626B"/>
                </a:solidFill>
              </a:rPr>
              <a:t>This is the average weight of a molecule of an element or compound </a:t>
            </a:r>
            <a:r>
              <a:rPr lang="en-US" sz="1800" dirty="0" smtClean="0">
                <a:solidFill>
                  <a:srgbClr val="4E626B"/>
                </a:solidFill>
              </a:rPr>
              <a:t>measured </a:t>
            </a:r>
            <a:r>
              <a:rPr lang="en-US" sz="1800" dirty="0">
                <a:solidFill>
                  <a:srgbClr val="4E626B"/>
                </a:solidFill>
              </a:rPr>
              <a:t>based on 1/12  the weight of carbon 12.</a:t>
            </a:r>
          </a:p>
          <a:p>
            <a:r>
              <a:rPr lang="en-US" sz="1800" dirty="0">
                <a:solidFill>
                  <a:srgbClr val="4E626B"/>
                </a:solidFill>
              </a:rPr>
              <a:t>Molecular  weight of a crude can be estimated through the determination of the mole fraction of all components and their corresponding weight then summing up.</a:t>
            </a:r>
          </a:p>
          <a:p>
            <a:r>
              <a:rPr lang="en-US" sz="1800" dirty="0" err="1">
                <a:solidFill>
                  <a:srgbClr val="4E626B"/>
                </a:solidFill>
              </a:rPr>
              <a:t>Cragoe</a:t>
            </a:r>
            <a:r>
              <a:rPr lang="en-US" sz="1800" dirty="0">
                <a:solidFill>
                  <a:srgbClr val="4E626B"/>
                </a:solidFill>
              </a:rPr>
              <a:t> correlation can be used.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4E626B"/>
                </a:solidFill>
              </a:rPr>
              <a:t>MW </a:t>
            </a:r>
            <a:r>
              <a:rPr lang="en-US" sz="1800" dirty="0">
                <a:solidFill>
                  <a:srgbClr val="4E626B"/>
                </a:solidFill>
              </a:rPr>
              <a:t>= (6084/API- 5.9)</a:t>
            </a:r>
          </a:p>
        </p:txBody>
      </p:sp>
    </p:spTree>
    <p:extLst>
      <p:ext uri="{BB962C8B-B14F-4D97-AF65-F5344CB8AC3E}">
        <p14:creationId xmlns:p14="http://schemas.microsoft.com/office/powerpoint/2010/main" val="327419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>
          <a:xfrm>
            <a:off x="1146704" y="609600"/>
            <a:ext cx="9900705" cy="5198534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lIns="91440" tIns="640080" rIns="6309360" bIns="4572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endParaRPr kumimoji="0" lang="en-US" sz="3200" b="0" i="0" u="none" strike="noStrike" kern="1200" cap="all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44530" y="609600"/>
            <a:ext cx="4702880" cy="5215469"/>
          </a:xfrm>
          <a:blipFill dpi="0" rotWithShape="1">
            <a:blip r:embed="rId2"/>
            <a:srcRect/>
            <a:stretch>
              <a:fillRect t="20554" b="20554"/>
            </a:stretch>
          </a:blipFill>
          <a:effectLst>
            <a:softEdge rad="31750"/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1146705" y="643469"/>
            <a:ext cx="5197825" cy="5198534"/>
          </a:xfrm>
        </p:spPr>
        <p:txBody>
          <a:bodyPr tIns="91440" bIns="91440" anchor="ctr" anchorCtr="0">
            <a:normAutofit/>
          </a:bodyPr>
          <a:lstStyle/>
          <a:p>
            <a:pPr marL="0" indent="0">
              <a:buNone/>
            </a:pPr>
            <a:r>
              <a:rPr lang="en-US" cap="all" dirty="0" smtClean="0">
                <a:solidFill>
                  <a:srgbClr val="4E626B"/>
                </a:solidFill>
                <a:latin typeface="Arial Black" panose="020B0A04020102020204" pitchFamily="34" charset="0"/>
                <a:ea typeface="+mj-ea"/>
                <a:cs typeface="+mj-cs"/>
              </a:rPr>
              <a:t>Sulphur Content</a:t>
            </a:r>
            <a:endParaRPr lang="en-US" sz="1800" dirty="0" smtClean="0">
              <a:solidFill>
                <a:srgbClr val="4E626B"/>
              </a:solidFill>
            </a:endParaRPr>
          </a:p>
          <a:p>
            <a:r>
              <a:rPr lang="en-US" sz="1800" dirty="0">
                <a:solidFill>
                  <a:srgbClr val="4E626B"/>
                </a:solidFill>
              </a:rPr>
              <a:t>Amount of Sulphur (usually inorganic) present in the crude oil.</a:t>
            </a:r>
          </a:p>
          <a:p>
            <a:r>
              <a:rPr lang="en-US" sz="1800" dirty="0">
                <a:solidFill>
                  <a:srgbClr val="4E626B"/>
                </a:solidFill>
              </a:rPr>
              <a:t>This can be sued for the classification of crude </a:t>
            </a:r>
            <a:r>
              <a:rPr lang="en-US" sz="1800" dirty="0" smtClean="0">
                <a:solidFill>
                  <a:srgbClr val="4E626B"/>
                </a:solidFill>
              </a:rPr>
              <a:t>oil i.e. its </a:t>
            </a:r>
            <a:r>
              <a:rPr lang="en-US" sz="1800" dirty="0">
                <a:solidFill>
                  <a:srgbClr val="4E626B"/>
                </a:solidFill>
              </a:rPr>
              <a:t>grade.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Sweet </a:t>
            </a:r>
            <a:r>
              <a:rPr lang="en-US" sz="1800" dirty="0">
                <a:solidFill>
                  <a:srgbClr val="4E626B"/>
                </a:solidFill>
              </a:rPr>
              <a:t>oil has Sulphur content less than 1 </a:t>
            </a:r>
            <a:r>
              <a:rPr lang="en-US" sz="1800" dirty="0" smtClean="0">
                <a:solidFill>
                  <a:srgbClr val="4E626B"/>
                </a:solidFill>
              </a:rPr>
              <a:t>wt.%</a:t>
            </a:r>
            <a:endParaRPr lang="en-US" sz="1800" dirty="0">
              <a:solidFill>
                <a:srgbClr val="4E626B"/>
              </a:solidFill>
            </a:endParaRPr>
          </a:p>
          <a:p>
            <a:r>
              <a:rPr lang="en-US" sz="1800" dirty="0">
                <a:solidFill>
                  <a:srgbClr val="4E626B"/>
                </a:solidFill>
              </a:rPr>
              <a:t>Sour crude has Sulphur content greater than 1 </a:t>
            </a:r>
            <a:r>
              <a:rPr lang="en-US" sz="1800" dirty="0" smtClean="0">
                <a:solidFill>
                  <a:srgbClr val="4E626B"/>
                </a:solidFill>
              </a:rPr>
              <a:t>wt.%</a:t>
            </a:r>
            <a:endParaRPr lang="en-US" sz="1800" dirty="0">
              <a:solidFill>
                <a:srgbClr val="4E626B"/>
              </a:solidFill>
            </a:endParaRPr>
          </a:p>
          <a:p>
            <a:r>
              <a:rPr lang="en-US" sz="1800" dirty="0">
                <a:solidFill>
                  <a:srgbClr val="4E626B"/>
                </a:solidFill>
              </a:rPr>
              <a:t>Sweet crude is usually desired</a:t>
            </a:r>
            <a:r>
              <a:rPr lang="en-US" sz="1800" dirty="0" smtClean="0">
                <a:solidFill>
                  <a:srgbClr val="4E626B"/>
                </a:solidFill>
              </a:rPr>
              <a:t>.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Sulphur content of oil is required </a:t>
            </a:r>
            <a:r>
              <a:rPr lang="en-US" sz="1800" dirty="0">
                <a:solidFill>
                  <a:srgbClr val="4E626B"/>
                </a:solidFill>
              </a:rPr>
              <a:t>to prevent the adverse effect </a:t>
            </a:r>
            <a:r>
              <a:rPr lang="en-US" sz="1800" dirty="0" smtClean="0">
                <a:solidFill>
                  <a:srgbClr val="4E626B"/>
                </a:solidFill>
              </a:rPr>
              <a:t>(e.g. </a:t>
            </a:r>
            <a:r>
              <a:rPr lang="en-US" sz="1800" dirty="0">
                <a:solidFill>
                  <a:srgbClr val="4E626B"/>
                </a:solidFill>
              </a:rPr>
              <a:t>during  refining </a:t>
            </a:r>
            <a:r>
              <a:rPr lang="en-US" sz="1800" dirty="0" smtClean="0">
                <a:solidFill>
                  <a:srgbClr val="4E626B"/>
                </a:solidFill>
              </a:rPr>
              <a:t>)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It can be carried out using ASTM D129 Test (i.e. for low volatile petroleum Product)</a:t>
            </a:r>
          </a:p>
        </p:txBody>
      </p:sp>
    </p:spTree>
    <p:extLst>
      <p:ext uri="{BB962C8B-B14F-4D97-AF65-F5344CB8AC3E}">
        <p14:creationId xmlns:p14="http://schemas.microsoft.com/office/powerpoint/2010/main" val="406809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>
          <a:xfrm>
            <a:off x="1146704" y="609600"/>
            <a:ext cx="9900705" cy="5198534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lIns="91440" tIns="640080" rIns="6309360" bIns="4572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endParaRPr kumimoji="0" lang="en-US" sz="3200" b="0" i="0" u="none" strike="noStrike" kern="1200" cap="all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44530" y="609600"/>
            <a:ext cx="4702880" cy="5215469"/>
          </a:xfrm>
          <a:blipFill dpi="0" rotWithShape="1">
            <a:blip r:embed="rId2"/>
            <a:srcRect/>
            <a:stretch>
              <a:fillRect t="20554" b="20554"/>
            </a:stretch>
          </a:blipFill>
          <a:effectLst>
            <a:softEdge rad="31750"/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1146705" y="643469"/>
            <a:ext cx="5197825" cy="5198534"/>
          </a:xfrm>
        </p:spPr>
        <p:txBody>
          <a:bodyPr tIns="91440" bIns="91440" anchor="ctr" anchorCtr="0">
            <a:normAutofit fontScale="92500" lnSpcReduction="10000"/>
          </a:bodyPr>
          <a:lstStyle/>
          <a:p>
            <a:pPr marL="0" indent="0">
              <a:buNone/>
            </a:pPr>
            <a:r>
              <a:rPr lang="en-US" cap="all" dirty="0" smtClean="0">
                <a:solidFill>
                  <a:srgbClr val="4E626B"/>
                </a:solidFill>
                <a:latin typeface="Arial Black" panose="020B0A04020102020204" pitchFamily="34" charset="0"/>
                <a:ea typeface="+mj-ea"/>
                <a:cs typeface="+mj-cs"/>
              </a:rPr>
              <a:t>Viscosity</a:t>
            </a:r>
            <a:endParaRPr lang="en-US" sz="1800" dirty="0" smtClean="0">
              <a:solidFill>
                <a:srgbClr val="4E626B"/>
              </a:solidFill>
            </a:endParaRPr>
          </a:p>
          <a:p>
            <a:r>
              <a:rPr lang="en-US" sz="1800" dirty="0" smtClean="0">
                <a:solidFill>
                  <a:srgbClr val="4E626B"/>
                </a:solidFill>
              </a:rPr>
              <a:t>Viscosity is the internal friction of fluid causing it resistant to put change of form. (viscosity is conventionally written in a Greek letter eta, </a:t>
            </a:r>
            <a:r>
              <a:rPr lang="el-GR" sz="1800" dirty="0" smtClean="0">
                <a:solidFill>
                  <a:srgbClr val="4E626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lang="en-US" sz="1800" dirty="0" smtClean="0">
                <a:solidFill>
                  <a:srgbClr val="4E626B"/>
                </a:solidFill>
              </a:rPr>
              <a:t>).</a:t>
            </a:r>
            <a:endParaRPr lang="en-US" sz="1800" dirty="0">
              <a:solidFill>
                <a:srgbClr val="4E626B"/>
              </a:solidFill>
            </a:endParaRPr>
          </a:p>
          <a:p>
            <a:r>
              <a:rPr lang="en-US" sz="1800" dirty="0" smtClean="0">
                <a:solidFill>
                  <a:srgbClr val="4E626B"/>
                </a:solidFill>
              </a:rPr>
              <a:t>It is the ratio of stress to shear per unit time. Shear with liquid is not a constant but is proportional to time.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Viscosity = Force*Distance/Area*Velocity.</a:t>
            </a:r>
            <a:endParaRPr lang="en-US" sz="1800" dirty="0">
              <a:solidFill>
                <a:srgbClr val="4E626B"/>
              </a:solidFill>
            </a:endParaRPr>
          </a:p>
          <a:p>
            <a:r>
              <a:rPr lang="en-US" sz="1800" dirty="0">
                <a:solidFill>
                  <a:srgbClr val="4E626B"/>
                </a:solidFill>
              </a:rPr>
              <a:t>The higher the </a:t>
            </a:r>
            <a:r>
              <a:rPr lang="en-US" sz="1800" dirty="0" smtClean="0">
                <a:solidFill>
                  <a:srgbClr val="4E626B"/>
                </a:solidFill>
              </a:rPr>
              <a:t>viscosity, higher </a:t>
            </a:r>
            <a:r>
              <a:rPr lang="en-US" sz="1800" dirty="0">
                <a:solidFill>
                  <a:srgbClr val="4E626B"/>
                </a:solidFill>
              </a:rPr>
              <a:t>the resistance to </a:t>
            </a:r>
            <a:r>
              <a:rPr lang="en-US" sz="1800" dirty="0" smtClean="0">
                <a:solidFill>
                  <a:srgbClr val="4E626B"/>
                </a:solidFill>
              </a:rPr>
              <a:t>flow. </a:t>
            </a:r>
            <a:endParaRPr lang="en-US" sz="1800" dirty="0">
              <a:solidFill>
                <a:srgbClr val="4E626B"/>
              </a:solidFill>
            </a:endParaRPr>
          </a:p>
          <a:p>
            <a:r>
              <a:rPr lang="en-US" sz="1800" dirty="0">
                <a:solidFill>
                  <a:srgbClr val="4E626B"/>
                </a:solidFill>
              </a:rPr>
              <a:t>It could be kinematic </a:t>
            </a:r>
            <a:r>
              <a:rPr lang="en-US" sz="1800" dirty="0" smtClean="0">
                <a:solidFill>
                  <a:srgbClr val="4E626B"/>
                </a:solidFill>
              </a:rPr>
              <a:t>(measured </a:t>
            </a:r>
            <a:r>
              <a:rPr lang="en-US" sz="1800" dirty="0">
                <a:solidFill>
                  <a:srgbClr val="4E626B"/>
                </a:solidFill>
              </a:rPr>
              <a:t>with </a:t>
            </a:r>
            <a:r>
              <a:rPr lang="en-US" sz="1800" dirty="0" smtClean="0">
                <a:solidFill>
                  <a:srgbClr val="4E626B"/>
                </a:solidFill>
              </a:rPr>
              <a:t>viscometers ) or dynamic.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The CGS unit of viscosity is the poise which is too larger unit of practical purpose in the oil industry. Viscosity of oil are therefore conventionally measured in centipoises.</a:t>
            </a:r>
          </a:p>
        </p:txBody>
      </p:sp>
    </p:spTree>
    <p:extLst>
      <p:ext uri="{BB962C8B-B14F-4D97-AF65-F5344CB8AC3E}">
        <p14:creationId xmlns:p14="http://schemas.microsoft.com/office/powerpoint/2010/main" val="338998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>
          <a:xfrm>
            <a:off x="1146704" y="609600"/>
            <a:ext cx="9900705" cy="5198534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lIns="91440" tIns="640080" rIns="6309360" bIns="4572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endParaRPr kumimoji="0" lang="en-US" sz="3200" b="0" i="0" u="none" strike="noStrike" kern="1200" cap="all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44530" y="609600"/>
            <a:ext cx="4702880" cy="5215469"/>
          </a:xfrm>
          <a:blipFill dpi="0" rotWithShape="1">
            <a:blip r:embed="rId2"/>
            <a:srcRect/>
            <a:stretch>
              <a:fillRect t="20554" b="20554"/>
            </a:stretch>
          </a:blipFill>
          <a:effectLst>
            <a:softEdge rad="31750"/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1146705" y="643469"/>
            <a:ext cx="5197825" cy="5198534"/>
          </a:xfrm>
        </p:spPr>
        <p:txBody>
          <a:bodyPr tIns="91440" bIns="91440" anchor="ctr" anchorCtr="0">
            <a:normAutofit/>
          </a:bodyPr>
          <a:lstStyle/>
          <a:p>
            <a:pPr marL="0" indent="0">
              <a:buNone/>
            </a:pPr>
            <a:r>
              <a:rPr lang="en-US" cap="all" dirty="0" smtClean="0">
                <a:solidFill>
                  <a:srgbClr val="4E626B"/>
                </a:solidFill>
                <a:latin typeface="Arial Black" panose="020B0A04020102020204" pitchFamily="34" charset="0"/>
                <a:ea typeface="+mj-ea"/>
                <a:cs typeface="+mj-cs"/>
              </a:rPr>
              <a:t>FLASH POINT</a:t>
            </a:r>
            <a:endParaRPr lang="en-US" sz="1800" dirty="0" smtClean="0">
              <a:solidFill>
                <a:srgbClr val="4E626B"/>
              </a:solidFill>
            </a:endParaRPr>
          </a:p>
          <a:p>
            <a:r>
              <a:rPr lang="en-US" sz="1800" dirty="0" smtClean="0">
                <a:solidFill>
                  <a:srgbClr val="4E626B"/>
                </a:solidFill>
              </a:rPr>
              <a:t>The lowest </a:t>
            </a:r>
            <a:r>
              <a:rPr lang="en-US" sz="1800" dirty="0">
                <a:solidFill>
                  <a:srgbClr val="4E626B"/>
                </a:solidFill>
              </a:rPr>
              <a:t>temperature </a:t>
            </a:r>
            <a:r>
              <a:rPr lang="en-US" sz="1800" dirty="0" smtClean="0">
                <a:solidFill>
                  <a:srgbClr val="4E626B"/>
                </a:solidFill>
              </a:rPr>
              <a:t>at </a:t>
            </a:r>
            <a:r>
              <a:rPr lang="en-US" sz="1800" dirty="0">
                <a:solidFill>
                  <a:srgbClr val="4E626B"/>
                </a:solidFill>
              </a:rPr>
              <a:t>which </a:t>
            </a:r>
            <a:r>
              <a:rPr lang="en-US" sz="1800" dirty="0" smtClean="0">
                <a:solidFill>
                  <a:srgbClr val="4E626B"/>
                </a:solidFill>
              </a:rPr>
              <a:t>crude oil gives off sufficient </a:t>
            </a:r>
            <a:r>
              <a:rPr lang="en-US" sz="1800" dirty="0" err="1" smtClean="0">
                <a:solidFill>
                  <a:srgbClr val="4E626B"/>
                </a:solidFill>
              </a:rPr>
              <a:t>vapour</a:t>
            </a:r>
            <a:r>
              <a:rPr lang="en-US" sz="1800" dirty="0" smtClean="0">
                <a:solidFill>
                  <a:srgbClr val="4E626B"/>
                </a:solidFill>
              </a:rPr>
              <a:t> to ignite in the air given an ignition source. </a:t>
            </a:r>
            <a:endParaRPr lang="en-US" sz="1800" dirty="0">
              <a:solidFill>
                <a:srgbClr val="4E626B"/>
              </a:solidFill>
            </a:endParaRPr>
          </a:p>
          <a:p>
            <a:r>
              <a:rPr lang="en-US" sz="1800" dirty="0" smtClean="0">
                <a:solidFill>
                  <a:srgbClr val="4E626B"/>
                </a:solidFill>
              </a:rPr>
              <a:t>It indicates </a:t>
            </a:r>
            <a:r>
              <a:rPr lang="en-US" sz="1800" dirty="0">
                <a:solidFill>
                  <a:srgbClr val="4E626B"/>
                </a:solidFill>
              </a:rPr>
              <a:t>flammability or </a:t>
            </a:r>
            <a:r>
              <a:rPr lang="en-US" sz="1800" dirty="0" smtClean="0">
                <a:solidFill>
                  <a:srgbClr val="4E626B"/>
                </a:solidFill>
              </a:rPr>
              <a:t>combustibility.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The flash point is different from boiling point. </a:t>
            </a:r>
          </a:p>
          <a:p>
            <a:r>
              <a:rPr lang="en-US" sz="1800" dirty="0" smtClean="0">
                <a:solidFill>
                  <a:srgbClr val="4E626B"/>
                </a:solidFill>
              </a:rPr>
              <a:t>It is determined for </a:t>
            </a:r>
            <a:r>
              <a:rPr lang="en-US" sz="1800" dirty="0">
                <a:solidFill>
                  <a:srgbClr val="4E626B"/>
                </a:solidFill>
              </a:rPr>
              <a:t>safety </a:t>
            </a:r>
            <a:r>
              <a:rPr lang="en-US" sz="1800" dirty="0" smtClean="0">
                <a:solidFill>
                  <a:srgbClr val="4E626B"/>
                </a:solidFill>
              </a:rPr>
              <a:t>purpose in processing operation. </a:t>
            </a:r>
            <a:endParaRPr lang="en-US" sz="1800" dirty="0">
              <a:solidFill>
                <a:srgbClr val="4E626B"/>
              </a:solidFill>
            </a:endParaRPr>
          </a:p>
          <a:p>
            <a:r>
              <a:rPr lang="en-US" sz="1800" dirty="0" smtClean="0">
                <a:solidFill>
                  <a:srgbClr val="4E626B"/>
                </a:solidFill>
              </a:rPr>
              <a:t>The analysis is usually carried </a:t>
            </a:r>
            <a:r>
              <a:rPr lang="en-US" sz="1800" dirty="0">
                <a:solidFill>
                  <a:srgbClr val="4E626B"/>
                </a:solidFill>
              </a:rPr>
              <a:t>out using flash point </a:t>
            </a:r>
            <a:r>
              <a:rPr lang="en-US" sz="1800" dirty="0" smtClean="0">
                <a:solidFill>
                  <a:srgbClr val="4E626B"/>
                </a:solidFill>
              </a:rPr>
              <a:t>testet.</a:t>
            </a:r>
            <a:endParaRPr lang="en-US" sz="1800" dirty="0">
              <a:solidFill>
                <a:srgbClr val="4E62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04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>
          <a:xfrm>
            <a:off x="1146704" y="609600"/>
            <a:ext cx="9900705" cy="5198534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lIns="91440" tIns="640080" rIns="6309360" bIns="4572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endParaRPr kumimoji="0" lang="en-US" sz="3200" b="0" i="0" u="none" strike="noStrike" kern="1200" cap="all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44530" y="609600"/>
            <a:ext cx="4702880" cy="5215469"/>
          </a:xfrm>
          <a:blipFill dpi="0" rotWithShape="1">
            <a:blip r:embed="rId2"/>
            <a:srcRect/>
            <a:stretch>
              <a:fillRect t="20554" b="20554"/>
            </a:stretch>
          </a:blipFill>
          <a:effectLst>
            <a:softEdge rad="31750"/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1146705" y="643469"/>
            <a:ext cx="5197825" cy="5198534"/>
          </a:xfrm>
        </p:spPr>
        <p:txBody>
          <a:bodyPr tIns="91440" bIns="91440" anchor="ctr" anchorCtr="0">
            <a:normAutofit/>
          </a:bodyPr>
          <a:lstStyle/>
          <a:p>
            <a:pPr marL="0" indent="0">
              <a:buNone/>
            </a:pPr>
            <a:r>
              <a:rPr lang="en-US" cap="all" dirty="0" smtClean="0">
                <a:solidFill>
                  <a:srgbClr val="4E626B"/>
                </a:solidFill>
                <a:latin typeface="Arial Black" panose="020B0A04020102020204" pitchFamily="34" charset="0"/>
                <a:ea typeface="+mj-ea"/>
                <a:cs typeface="+mj-cs"/>
              </a:rPr>
              <a:t>FREEZE POINT</a:t>
            </a:r>
            <a:endParaRPr lang="en-US" sz="1800" dirty="0" smtClean="0">
              <a:solidFill>
                <a:srgbClr val="4E626B"/>
              </a:solidFill>
            </a:endParaRPr>
          </a:p>
          <a:p>
            <a:r>
              <a:rPr lang="en-US" sz="1800" dirty="0">
                <a:solidFill>
                  <a:srgbClr val="4E626B"/>
                </a:solidFill>
              </a:rPr>
              <a:t>This is the temperature at which </a:t>
            </a:r>
            <a:r>
              <a:rPr lang="en-US" sz="1800" dirty="0" smtClean="0">
                <a:solidFill>
                  <a:srgbClr val="4E626B"/>
                </a:solidFill>
              </a:rPr>
              <a:t>liquid </a:t>
            </a:r>
            <a:r>
              <a:rPr lang="en-US" sz="1800" dirty="0">
                <a:solidFill>
                  <a:srgbClr val="4E626B"/>
                </a:solidFill>
              </a:rPr>
              <a:t>solidifies at 1 </a:t>
            </a:r>
            <a:r>
              <a:rPr lang="en-US" sz="1800" dirty="0" smtClean="0">
                <a:solidFill>
                  <a:srgbClr val="4E626B"/>
                </a:solidFill>
              </a:rPr>
              <a:t>atmospheric </a:t>
            </a:r>
            <a:r>
              <a:rPr lang="en-US" sz="1800" dirty="0">
                <a:solidFill>
                  <a:srgbClr val="4E626B"/>
                </a:solidFill>
              </a:rPr>
              <a:t>pressure for pure </a:t>
            </a:r>
            <a:r>
              <a:rPr lang="en-US" sz="1800" dirty="0" smtClean="0">
                <a:solidFill>
                  <a:srgbClr val="4E626B"/>
                </a:solidFill>
              </a:rPr>
              <a:t>compound.</a:t>
            </a:r>
            <a:endParaRPr lang="en-US" sz="1800" dirty="0">
              <a:solidFill>
                <a:srgbClr val="4E626B"/>
              </a:solidFill>
            </a:endParaRPr>
          </a:p>
          <a:p>
            <a:r>
              <a:rPr lang="en-US" sz="1800" dirty="0">
                <a:solidFill>
                  <a:srgbClr val="4E626B"/>
                </a:solidFill>
              </a:rPr>
              <a:t>For the crude </a:t>
            </a:r>
            <a:r>
              <a:rPr lang="en-US" sz="1800" dirty="0" smtClean="0">
                <a:solidFill>
                  <a:srgbClr val="4E626B"/>
                </a:solidFill>
              </a:rPr>
              <a:t>oil, it </a:t>
            </a:r>
            <a:r>
              <a:rPr lang="en-US" sz="1800" dirty="0">
                <a:solidFill>
                  <a:srgbClr val="4E626B"/>
                </a:solidFill>
              </a:rPr>
              <a:t>ranges from -40 degree </a:t>
            </a:r>
            <a:r>
              <a:rPr lang="en-US" sz="1800" dirty="0" smtClean="0">
                <a:solidFill>
                  <a:srgbClr val="4E626B"/>
                </a:solidFill>
              </a:rPr>
              <a:t>Fahrenheit to </a:t>
            </a:r>
            <a:r>
              <a:rPr lang="en-US" sz="1800" dirty="0">
                <a:solidFill>
                  <a:srgbClr val="4E626B"/>
                </a:solidFill>
              </a:rPr>
              <a:t>-60 degree </a:t>
            </a:r>
            <a:r>
              <a:rPr lang="en-US" sz="1800" dirty="0" smtClean="0">
                <a:solidFill>
                  <a:srgbClr val="4E626B"/>
                </a:solidFill>
              </a:rPr>
              <a:t>Fahrenheit.</a:t>
            </a:r>
            <a:endParaRPr lang="en-US" sz="1800" dirty="0">
              <a:solidFill>
                <a:srgbClr val="4E626B"/>
              </a:solidFill>
            </a:endParaRPr>
          </a:p>
          <a:p>
            <a:r>
              <a:rPr lang="en-US" sz="1800" dirty="0">
                <a:solidFill>
                  <a:srgbClr val="4E626B"/>
                </a:solidFill>
              </a:rPr>
              <a:t>It’s also important for the transportation of crude </a:t>
            </a:r>
            <a:r>
              <a:rPr lang="en-US" sz="1800" dirty="0" smtClean="0">
                <a:solidFill>
                  <a:srgbClr val="4E626B"/>
                </a:solidFill>
              </a:rPr>
              <a:t>oil.</a:t>
            </a:r>
            <a:endParaRPr lang="en-US" sz="1800" dirty="0">
              <a:solidFill>
                <a:srgbClr val="4E62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92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>
          <a:xfrm>
            <a:off x="1141413" y="609600"/>
            <a:ext cx="9906000" cy="5198008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</p:spPr>
        <p:txBody>
          <a:bodyPr vert="horz" wrap="none" lIns="91440" tIns="640080" rIns="630936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u="sng" smtClean="0">
                <a:solidFill>
                  <a:srgbClr val="4E626B"/>
                </a:solidFill>
                <a:latin typeface="Arial Black" panose="020B0A04020102020204" pitchFamily="34" charset="0"/>
              </a:rPr>
              <a:t/>
            </a:r>
            <a:br>
              <a:rPr lang="en-US" sz="2000" u="sng" smtClean="0">
                <a:solidFill>
                  <a:srgbClr val="4E626B"/>
                </a:solidFill>
                <a:latin typeface="Arial Black" panose="020B0A04020102020204" pitchFamily="34" charset="0"/>
              </a:rPr>
            </a:b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41411" y="609600"/>
            <a:ext cx="9906002" cy="78483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lIns="274320" tIns="365760" rtlCol="0">
            <a:spAutoFit/>
          </a:bodyPr>
          <a:lstStyle/>
          <a:p>
            <a:r>
              <a:rPr lang="en-US" sz="2400" b="1" cap="all" dirty="0" smtClean="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rPr>
              <a:t>GAMS INTRODUCTION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41411" y="1394430"/>
            <a:ext cx="9906002" cy="44131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entagon 3"/>
          <p:cNvSpPr/>
          <p:nvPr/>
        </p:nvSpPr>
        <p:spPr>
          <a:xfrm>
            <a:off x="2002637" y="2939143"/>
            <a:ext cx="1711234" cy="901337"/>
          </a:xfrm>
          <a:prstGeom prst="homePlate">
            <a:avLst/>
          </a:prstGeom>
          <a:solidFill>
            <a:schemeClr val="tx2">
              <a:lumMod val="5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INPUT TEXT FILES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89974" y="2939143"/>
            <a:ext cx="1645919" cy="901337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GAMS MODEL COMPILATION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Pentagon 10"/>
          <p:cNvSpPr/>
          <p:nvPr/>
        </p:nvSpPr>
        <p:spPr>
          <a:xfrm>
            <a:off x="8311996" y="2939142"/>
            <a:ext cx="1711234" cy="901337"/>
          </a:xfrm>
          <a:prstGeom prst="homePlate">
            <a:avLst/>
          </a:prstGeom>
          <a:solidFill>
            <a:schemeClr val="tx2">
              <a:lumMod val="5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OUTPUT FILES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89973" y="4597957"/>
            <a:ext cx="1645919" cy="901337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OPTIMIZATION SOLVER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619037" y="3840480"/>
            <a:ext cx="1" cy="757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" idx="3"/>
            <a:endCxn id="5" idx="1"/>
          </p:cNvCxnSpPr>
          <p:nvPr/>
        </p:nvCxnSpPr>
        <p:spPr>
          <a:xfrm>
            <a:off x="3713871" y="3389812"/>
            <a:ext cx="14761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5" idx="3"/>
            <a:endCxn id="11" idx="1"/>
          </p:cNvCxnSpPr>
          <p:nvPr/>
        </p:nvCxnSpPr>
        <p:spPr>
          <a:xfrm flipV="1">
            <a:off x="6835893" y="3389811"/>
            <a:ext cx="147610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 flipH="1">
            <a:off x="6376348" y="3867833"/>
            <a:ext cx="1" cy="757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885071" y="1772529"/>
            <a:ext cx="84546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General Algebraic Modelling System (GAMS) is a high level modeling system for mathematical programming and optimization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0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1" grpId="0" animBg="1"/>
      <p:bldP spid="12" grpId="0" animBg="1"/>
      <p:bldP spid="28" grpId="0"/>
      <p:bldP spid="2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>
          <a:xfrm>
            <a:off x="1146704" y="609600"/>
            <a:ext cx="9900705" cy="5198534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lIns="91440" tIns="640080" rIns="6309360" bIns="4572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endParaRPr kumimoji="0" lang="en-US" sz="3200" b="0" i="0" u="none" strike="noStrike" kern="1200" cap="all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1146705" y="643468"/>
            <a:ext cx="9721592" cy="1480753"/>
          </a:xfrm>
        </p:spPr>
        <p:txBody>
          <a:bodyPr tIns="91440" bIns="91440" anchor="ctr" anchorCtr="0">
            <a:normAutofit/>
          </a:bodyPr>
          <a:lstStyle/>
          <a:p>
            <a:pPr marL="0" indent="0">
              <a:buNone/>
            </a:pPr>
            <a:r>
              <a:rPr lang="en-US" cap="all" dirty="0" smtClean="0">
                <a:solidFill>
                  <a:srgbClr val="4E626B"/>
                </a:solidFill>
                <a:latin typeface="Arial Black" panose="020B0A04020102020204" pitchFamily="34" charset="0"/>
                <a:ea typeface="+mj-ea"/>
                <a:cs typeface="+mj-cs"/>
              </a:rPr>
              <a:t>OTHER PETROLUEM PROPERTIES</a:t>
            </a:r>
            <a:endParaRPr lang="en-US" sz="1800" dirty="0" smtClean="0">
              <a:solidFill>
                <a:srgbClr val="4E626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1088" y="1596648"/>
            <a:ext cx="2895014" cy="3312895"/>
          </a:xfrm>
          <a:prstGeom prst="rect">
            <a:avLst/>
          </a:prstGeom>
          <a:noFill/>
        </p:spPr>
        <p:txBody>
          <a:bodyPr wrap="square" tIns="274320" rIns="91440" numCol="1" rtlCol="0" anchor="t" anchorCtr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E626B"/>
                </a:solidFill>
              </a:rPr>
              <a:t>Pour Point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E626B"/>
                </a:solidFill>
              </a:rPr>
              <a:t>Refractive Index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E626B"/>
                </a:solidFill>
              </a:rPr>
              <a:t>Carbon Residue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E626B"/>
                </a:solidFill>
              </a:rPr>
              <a:t>Research Octane Number (RON)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86101" y="1596648"/>
            <a:ext cx="3255297" cy="2785378"/>
          </a:xfrm>
          <a:prstGeom prst="rect">
            <a:avLst/>
          </a:prstGeom>
          <a:noFill/>
        </p:spPr>
        <p:txBody>
          <a:bodyPr wrap="square" tIns="274320" rIns="91440" numCol="1" rtlCol="0" anchor="t" anchorCtr="0">
            <a:spAutoFit/>
          </a:bodyPr>
          <a:lstStyle/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E626B"/>
                </a:solidFill>
              </a:rPr>
              <a:t>Cloud Point</a:t>
            </a:r>
            <a:endParaRPr lang="en-US" sz="2000" dirty="0">
              <a:solidFill>
                <a:srgbClr val="4E626B"/>
              </a:solidFill>
            </a:endParaRP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E626B"/>
                </a:solidFill>
              </a:rPr>
              <a:t>Smoke Point</a:t>
            </a:r>
            <a:endParaRPr lang="en-US" sz="2000" dirty="0">
              <a:solidFill>
                <a:srgbClr val="4E626B"/>
              </a:solidFill>
            </a:endParaRP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rgbClr val="4E626B"/>
                </a:solidFill>
              </a:rPr>
              <a:t>Cetane</a:t>
            </a:r>
            <a:r>
              <a:rPr lang="en-US" sz="2000" dirty="0" smtClean="0">
                <a:solidFill>
                  <a:srgbClr val="4E626B"/>
                </a:solidFill>
              </a:rPr>
              <a:t> Number</a:t>
            </a: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E626B"/>
                </a:solidFill>
              </a:rPr>
              <a:t>Paraffin Content</a:t>
            </a:r>
            <a:endParaRPr lang="en-US" sz="2000" dirty="0">
              <a:solidFill>
                <a:srgbClr val="4E626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41399" y="1596648"/>
            <a:ext cx="3209698" cy="3400931"/>
          </a:xfrm>
          <a:prstGeom prst="rect">
            <a:avLst/>
          </a:prstGeom>
          <a:noFill/>
        </p:spPr>
        <p:txBody>
          <a:bodyPr wrap="square" tIns="274320" rIns="91440" numCol="1" rtlCol="0" anchor="t" anchorCtr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E626B"/>
                </a:solidFill>
              </a:rPr>
              <a:t>Bromine Number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E626B"/>
                </a:solidFill>
              </a:rPr>
              <a:t>Reid </a:t>
            </a:r>
            <a:r>
              <a:rPr lang="en-US" sz="2000" dirty="0" err="1" smtClean="0">
                <a:solidFill>
                  <a:srgbClr val="4E626B"/>
                </a:solidFill>
              </a:rPr>
              <a:t>Vapour</a:t>
            </a:r>
            <a:r>
              <a:rPr lang="en-US" sz="2000" dirty="0" smtClean="0">
                <a:solidFill>
                  <a:srgbClr val="4E626B"/>
                </a:solidFill>
              </a:rPr>
              <a:t> Pressure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E626B"/>
                </a:solidFill>
              </a:rPr>
              <a:t>Aniline Point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E626B"/>
                </a:solidFill>
              </a:rPr>
              <a:t>Olefin Content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rgbClr val="4E626B"/>
                </a:solidFill>
              </a:rPr>
              <a:t>Mercaptan</a:t>
            </a:r>
            <a:r>
              <a:rPr lang="en-US" sz="2000" dirty="0" smtClean="0">
                <a:solidFill>
                  <a:srgbClr val="4E626B"/>
                </a:solidFill>
              </a:rPr>
              <a:t> Content etc.</a:t>
            </a:r>
          </a:p>
        </p:txBody>
      </p:sp>
    </p:spTree>
    <p:extLst>
      <p:ext uri="{BB962C8B-B14F-4D97-AF65-F5344CB8AC3E}">
        <p14:creationId xmlns:p14="http://schemas.microsoft.com/office/powerpoint/2010/main" val="120935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>
          <a:xfrm>
            <a:off x="1146704" y="609600"/>
            <a:ext cx="9900705" cy="5198534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lIns="91440" tIns="640080" rIns="6309360" bIns="4572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endParaRPr kumimoji="0" lang="en-US" sz="3200" b="0" i="0" u="none" strike="noStrike" kern="1200" cap="all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1146704" y="2490074"/>
            <a:ext cx="9900705" cy="980050"/>
          </a:xfrm>
          <a:solidFill>
            <a:srgbClr val="7B8695"/>
          </a:solidFill>
        </p:spPr>
        <p:txBody>
          <a:bodyPr tIns="91440" bIns="91440" anchor="ctr" anchorCtr="0">
            <a:noAutofit/>
          </a:bodyPr>
          <a:lstStyle/>
          <a:p>
            <a:pPr marL="0" indent="0" algn="ctr">
              <a:buNone/>
            </a:pPr>
            <a:r>
              <a:rPr lang="en-US" b="1" cap="all" dirty="0">
                <a:solidFill>
                  <a:srgbClr val="4E626B"/>
                </a:solidFill>
                <a:latin typeface="Arial Black" panose="020B0A04020102020204" pitchFamily="34" charset="0"/>
                <a:ea typeface="+mj-ea"/>
                <a:cs typeface="+mj-cs"/>
              </a:rPr>
              <a:t>Characterization of Nigerian crude blends with aspen plus</a:t>
            </a:r>
          </a:p>
        </p:txBody>
      </p:sp>
    </p:spTree>
    <p:extLst>
      <p:ext uri="{BB962C8B-B14F-4D97-AF65-F5344CB8AC3E}">
        <p14:creationId xmlns:p14="http://schemas.microsoft.com/office/powerpoint/2010/main" val="99687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>
          <a:xfrm>
            <a:off x="1141410" y="609600"/>
            <a:ext cx="9906000" cy="5198008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</p:spPr>
        <p:txBody>
          <a:bodyPr vert="horz" wrap="none" lIns="91440" tIns="640080" rIns="630936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u="sng" smtClean="0">
                <a:solidFill>
                  <a:srgbClr val="4E626B"/>
                </a:solidFill>
                <a:latin typeface="Arial Black" panose="020B0A04020102020204" pitchFamily="34" charset="0"/>
              </a:rPr>
              <a:t/>
            </a:r>
            <a:br>
              <a:rPr lang="en-US" sz="2000" u="sng" smtClean="0">
                <a:solidFill>
                  <a:srgbClr val="4E626B"/>
                </a:solidFill>
                <a:latin typeface="Arial Black" panose="020B0A04020102020204" pitchFamily="34" charset="0"/>
              </a:rPr>
            </a:b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2" t="25842" r="20260" b="8325"/>
          <a:stretch/>
        </p:blipFill>
        <p:spPr>
          <a:xfrm>
            <a:off x="1141410" y="1394430"/>
            <a:ext cx="9906000" cy="44131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41411" y="609600"/>
            <a:ext cx="9906002" cy="78483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lIns="274320" tIns="365760" rtlCol="0">
            <a:spAutoFit/>
          </a:bodyPr>
          <a:lstStyle/>
          <a:p>
            <a:r>
              <a:rPr lang="en-US" sz="2400" b="1" cap="all" dirty="0" smtClean="0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rPr>
              <a:t>SIMPLE RECYCLE OPTIMIZATION PROBLEM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09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>
          <a:xfrm>
            <a:off x="1146705" y="592666"/>
            <a:ext cx="9900705" cy="5198534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</p:spPr>
        <p:txBody>
          <a:bodyPr vert="horz" lIns="91440" tIns="640080" rIns="6309360" bIns="4572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sz="3200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solidFill>
            <a:srgbClr val="FFFFFF"/>
          </a:solidFill>
          <a:effectLst>
            <a:softEdge rad="31750"/>
          </a:effectLst>
        </p:spPr>
        <p:txBody>
          <a:bodyPr anchor="ctr" anchorCtr="1"/>
          <a:lstStyle/>
          <a:p>
            <a:r>
              <a:rPr lang="en-US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CONTENTS</a:t>
            </a:r>
            <a:endParaRPr lang="en-US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blipFill dpi="0" rotWithShape="1">
            <a:blip r:embed="rId2"/>
            <a:srcRect/>
            <a:stretch>
              <a:fillRect/>
            </a:stretch>
          </a:blipFill>
          <a:effectLst>
            <a:softEdge rad="31750"/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345723" y="592666"/>
            <a:ext cx="5701686" cy="5198534"/>
          </a:xfrm>
        </p:spPr>
        <p:txBody>
          <a:bodyPr>
            <a:normAutofit/>
          </a:bodyPr>
          <a:lstStyle/>
          <a:p>
            <a:pPr>
              <a:buSzPct val="97000"/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What is GAMS?</a:t>
            </a:r>
          </a:p>
          <a:p>
            <a:pPr>
              <a:buSzPct val="97000"/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GAMS Development</a:t>
            </a:r>
            <a:endParaRPr lang="en-US" dirty="0">
              <a:solidFill>
                <a:schemeClr val="bg1"/>
              </a:solidFill>
            </a:endParaRPr>
          </a:p>
          <a:p>
            <a:pPr>
              <a:buSzPct val="97000"/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GAMS in Process Optimization</a:t>
            </a:r>
          </a:p>
          <a:p>
            <a:pPr>
              <a:buSzPct val="97000"/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GAMS Editors</a:t>
            </a:r>
            <a:endParaRPr lang="en-US" dirty="0">
              <a:solidFill>
                <a:schemeClr val="bg1"/>
              </a:solidFill>
            </a:endParaRPr>
          </a:p>
          <a:p>
            <a:pPr>
              <a:buSzPct val="97000"/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GAMS IDE</a:t>
            </a:r>
          </a:p>
          <a:p>
            <a:pPr>
              <a:buSzPct val="97000"/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Introduction to GAMS IDE Interface</a:t>
            </a:r>
            <a:endParaRPr lang="en-US" dirty="0">
              <a:solidFill>
                <a:schemeClr val="bg1"/>
              </a:solidFill>
            </a:endParaRPr>
          </a:p>
          <a:p>
            <a:pPr>
              <a:buSzPct val="97000"/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GAMS Studio</a:t>
            </a:r>
          </a:p>
          <a:p>
            <a:pPr>
              <a:buSzPct val="97000"/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Introduction to GAMS Studio Interface</a:t>
            </a:r>
          </a:p>
          <a:p>
            <a:pPr>
              <a:buSzPct val="97000"/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Examples of GAMS Model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31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6"/>
          <p:cNvSpPr txBox="1">
            <a:spLocks/>
          </p:cNvSpPr>
          <p:nvPr/>
        </p:nvSpPr>
        <p:spPr>
          <a:xfrm>
            <a:off x="1146704" y="609600"/>
            <a:ext cx="9900705" cy="5198534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lIns="91440" tIns="640080" rIns="6309360" bIns="4572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sz="3200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146705" y="609602"/>
            <a:ext cx="6044666" cy="937844"/>
          </a:xfrm>
        </p:spPr>
        <p:txBody>
          <a:bodyPr wrap="none" lIns="91440" tIns="274320" rIns="3566160" anchor="t" anchorCtr="0">
            <a:normAutofit/>
          </a:bodyPr>
          <a:lstStyle/>
          <a:p>
            <a:r>
              <a:rPr lang="en-US" sz="2400" u="sng" dirty="0" smtClean="0">
                <a:solidFill>
                  <a:srgbClr val="4E626B"/>
                </a:solidFill>
                <a:latin typeface="Arial Black" panose="020B0A04020102020204" pitchFamily="34" charset="0"/>
              </a:rPr>
              <a:t>WHAT IS CRUDE OIL?</a:t>
            </a:r>
            <a:endParaRPr lang="en-US" sz="2400" u="sng" dirty="0">
              <a:solidFill>
                <a:srgbClr val="4E626B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146705" y="643469"/>
            <a:ext cx="6044667" cy="5198534"/>
          </a:xfrm>
        </p:spPr>
        <p:txBody>
          <a:bodyPr tIns="822960" anchor="t" anchorCtr="0">
            <a:normAutofit/>
          </a:bodyPr>
          <a:lstStyle/>
          <a:p>
            <a:r>
              <a:rPr lang="en-US" sz="1800" dirty="0">
                <a:solidFill>
                  <a:srgbClr val="4E626B"/>
                </a:solidFill>
              </a:rPr>
              <a:t>Crude oil is a liquid fuel source located underground</a:t>
            </a:r>
            <a:r>
              <a:rPr lang="en-US" sz="1800" dirty="0" smtClean="0">
                <a:solidFill>
                  <a:srgbClr val="4E626B"/>
                </a:solidFill>
              </a:rPr>
              <a:t>.</a:t>
            </a:r>
            <a:endParaRPr lang="en-US" sz="1800" dirty="0" smtClean="0">
              <a:solidFill>
                <a:srgbClr val="7B8695"/>
              </a:solidFill>
            </a:endParaRPr>
          </a:p>
          <a:p>
            <a:r>
              <a:rPr lang="en-US" sz="1800" dirty="0" smtClean="0">
                <a:solidFill>
                  <a:srgbClr val="4E626B"/>
                </a:solidFill>
              </a:rPr>
              <a:t>Crude oil is also called </a:t>
            </a:r>
            <a:r>
              <a:rPr lang="en-US" sz="1800" dirty="0">
                <a:solidFill>
                  <a:srgbClr val="4E626B"/>
                </a:solidFill>
              </a:rPr>
              <a:t>a fossil fuel because of its origins. </a:t>
            </a:r>
            <a:r>
              <a:rPr lang="en-US" sz="1800" dirty="0" smtClean="0">
                <a:solidFill>
                  <a:srgbClr val="4E626B"/>
                </a:solidFill>
              </a:rPr>
              <a:t>It </a:t>
            </a:r>
            <a:r>
              <a:rPr lang="en-US" sz="1800" dirty="0">
                <a:solidFill>
                  <a:srgbClr val="4E626B"/>
                </a:solidFill>
              </a:rPr>
              <a:t>is formed </a:t>
            </a:r>
            <a:r>
              <a:rPr lang="en-US" sz="1800" dirty="0" smtClean="0">
                <a:solidFill>
                  <a:srgbClr val="4E626B"/>
                </a:solidFill>
              </a:rPr>
              <a:t>when </a:t>
            </a:r>
            <a:r>
              <a:rPr lang="en-US" sz="1800" dirty="0">
                <a:solidFill>
                  <a:srgbClr val="4E626B"/>
                </a:solidFill>
              </a:rPr>
              <a:t>great amount of dead organisms(algae &amp; zooplankton) </a:t>
            </a:r>
            <a:r>
              <a:rPr lang="en-US" sz="1800" dirty="0" smtClean="0">
                <a:solidFill>
                  <a:srgbClr val="4E626B"/>
                </a:solidFill>
              </a:rPr>
              <a:t>are </a:t>
            </a:r>
            <a:r>
              <a:rPr lang="en-US" sz="1800" dirty="0">
                <a:solidFill>
                  <a:srgbClr val="4E626B"/>
                </a:solidFill>
              </a:rPr>
              <a:t>buried beneath sedimentary rocks and </a:t>
            </a:r>
            <a:r>
              <a:rPr lang="en-US" sz="1800" dirty="0" smtClean="0">
                <a:solidFill>
                  <a:srgbClr val="4E626B"/>
                </a:solidFill>
              </a:rPr>
              <a:t>then </a:t>
            </a:r>
            <a:r>
              <a:rPr lang="en-US" sz="1800" dirty="0">
                <a:solidFill>
                  <a:srgbClr val="4E626B"/>
                </a:solidFill>
              </a:rPr>
              <a:t>subjected to heat and pressure</a:t>
            </a:r>
            <a:r>
              <a:rPr lang="en-US" sz="1800" dirty="0" smtClean="0">
                <a:solidFill>
                  <a:srgbClr val="4E626B"/>
                </a:solidFill>
              </a:rPr>
              <a:t>.</a:t>
            </a:r>
          </a:p>
          <a:p>
            <a:r>
              <a:rPr lang="en-US" sz="1800" dirty="0">
                <a:solidFill>
                  <a:srgbClr val="4E626B"/>
                </a:solidFill>
              </a:rPr>
              <a:t>The intense pressure heated them over millions of years. It </a:t>
            </a:r>
            <a:r>
              <a:rPr lang="en-US" sz="1800" dirty="0" smtClean="0">
                <a:solidFill>
                  <a:srgbClr val="4E626B"/>
                </a:solidFill>
              </a:rPr>
              <a:t>first became </a:t>
            </a:r>
            <a:r>
              <a:rPr lang="en-US" sz="1800" dirty="0">
                <a:solidFill>
                  <a:srgbClr val="4E626B"/>
                </a:solidFill>
              </a:rPr>
              <a:t>a waxy substance called kerogen. It became liquid oil </a:t>
            </a:r>
            <a:r>
              <a:rPr lang="en-US" sz="1800" dirty="0" smtClean="0">
                <a:solidFill>
                  <a:srgbClr val="4E626B"/>
                </a:solidFill>
              </a:rPr>
              <a:t>after more </a:t>
            </a:r>
            <a:r>
              <a:rPr lang="en-US" sz="1800" dirty="0">
                <a:solidFill>
                  <a:srgbClr val="4E626B"/>
                </a:solidFill>
              </a:rPr>
              <a:t>pressure and </a:t>
            </a:r>
            <a:r>
              <a:rPr lang="en-US" sz="1800" dirty="0" smtClean="0">
                <a:solidFill>
                  <a:srgbClr val="4E626B"/>
                </a:solidFill>
              </a:rPr>
              <a:t>heat which makes it a </a:t>
            </a:r>
            <a:r>
              <a:rPr lang="en-US" sz="1800" dirty="0">
                <a:solidFill>
                  <a:srgbClr val="4E626B"/>
                </a:solidFill>
              </a:rPr>
              <a:t>nonrenewable resource</a:t>
            </a:r>
            <a:r>
              <a:rPr lang="en-US" sz="1800" dirty="0" smtClean="0">
                <a:solidFill>
                  <a:srgbClr val="4E626B"/>
                </a:solidFill>
              </a:rPr>
              <a:t>.</a:t>
            </a:r>
          </a:p>
          <a:p>
            <a:r>
              <a:rPr lang="en-US" sz="1800" dirty="0">
                <a:solidFill>
                  <a:srgbClr val="4E626B"/>
                </a:solidFill>
              </a:rPr>
              <a:t>It has between 50 and 97 percent of oil, hydrocarbons. Between 6 </a:t>
            </a:r>
            <a:r>
              <a:rPr lang="en-US" sz="1800" dirty="0" smtClean="0">
                <a:solidFill>
                  <a:srgbClr val="4E626B"/>
                </a:solidFill>
              </a:rPr>
              <a:t>to 10 </a:t>
            </a:r>
            <a:r>
              <a:rPr lang="en-US" sz="1800" dirty="0">
                <a:solidFill>
                  <a:srgbClr val="4E626B"/>
                </a:solidFill>
              </a:rPr>
              <a:t>percent of nitrogen, oxygen, and </a:t>
            </a:r>
            <a:r>
              <a:rPr lang="en-US" sz="1800" dirty="0" smtClean="0">
                <a:solidFill>
                  <a:srgbClr val="4E626B"/>
                </a:solidFill>
              </a:rPr>
              <a:t>sulfur.</a:t>
            </a:r>
            <a:endParaRPr lang="en-US" sz="1800" dirty="0">
              <a:solidFill>
                <a:srgbClr val="4E626B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1372" y="609600"/>
            <a:ext cx="3856037" cy="5215469"/>
          </a:xfrm>
          <a:blipFill dpi="0" rotWithShape="1">
            <a:blip r:embed="rId2"/>
            <a:srcRect/>
            <a:stretch>
              <a:fillRect/>
            </a:stretch>
          </a:blipFill>
          <a:effectLst>
            <a:softEdge rad="31750"/>
          </a:effec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84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/>
          <p:cNvSpPr txBox="1">
            <a:spLocks/>
          </p:cNvSpPr>
          <p:nvPr/>
        </p:nvSpPr>
        <p:spPr>
          <a:xfrm>
            <a:off x="1039182" y="592664"/>
            <a:ext cx="9900705" cy="5198534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lIns="91440" tIns="640080" rIns="6309360" bIns="4572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sz="3200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039182" y="4419599"/>
            <a:ext cx="9900705" cy="1371599"/>
          </a:xfrm>
        </p:spPr>
        <p:txBody>
          <a:bodyPr anchor="t" anchorCtr="0">
            <a:normAutofit/>
          </a:bodyPr>
          <a:lstStyle/>
          <a:p>
            <a:r>
              <a:rPr lang="en-US" sz="2000" dirty="0" smtClean="0">
                <a:solidFill>
                  <a:srgbClr val="4E626B"/>
                </a:solidFill>
                <a:latin typeface="Arial Black" panose="020B0A04020102020204" pitchFamily="34" charset="0"/>
              </a:rPr>
              <a:t>How Crude Oil Actually Looks Like…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E626B"/>
                </a:solidFill>
              </a:rPr>
              <a:t>Crude oil doesn't always look the </a:t>
            </a:r>
            <a:r>
              <a:rPr lang="en-US" dirty="0" smtClean="0">
                <a:solidFill>
                  <a:srgbClr val="4E626B"/>
                </a:solidFill>
              </a:rPr>
              <a:t>same, </a:t>
            </a:r>
            <a:r>
              <a:rPr lang="en-US" dirty="0">
                <a:solidFill>
                  <a:srgbClr val="4E626B"/>
                </a:solidFill>
              </a:rPr>
              <a:t>it depends where it comes from. Sometimes it is almost </a:t>
            </a:r>
            <a:r>
              <a:rPr lang="en-US" dirty="0" err="1">
                <a:solidFill>
                  <a:srgbClr val="4E626B"/>
                </a:solidFill>
              </a:rPr>
              <a:t>colourless</a:t>
            </a:r>
            <a:r>
              <a:rPr lang="en-US" dirty="0">
                <a:solidFill>
                  <a:srgbClr val="4E626B"/>
                </a:solidFill>
              </a:rPr>
              <a:t>, or it can be thick and black. But crude oil usually looks like thin, brown treacle</a:t>
            </a:r>
            <a:r>
              <a:rPr lang="en-US" dirty="0" smtClean="0">
                <a:solidFill>
                  <a:srgbClr val="4E626B"/>
                </a:solidFill>
              </a:rPr>
              <a:t>.</a:t>
            </a:r>
            <a:endParaRPr lang="en-US" dirty="0">
              <a:solidFill>
                <a:srgbClr val="4E626B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39183" y="592664"/>
            <a:ext cx="4067390" cy="3826935"/>
          </a:xfrm>
          <a:prstGeom prst="rect">
            <a:avLst/>
          </a:prstGeom>
          <a:blipFill dpi="0" rotWithShape="1">
            <a:blip r:embed="rId2">
              <a:alphaModFix amt="81000"/>
            </a:blip>
            <a:srcRect/>
            <a:stretch>
              <a:fillRect/>
            </a:stretch>
          </a:blip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979963" y="592664"/>
            <a:ext cx="5959924" cy="3833682"/>
          </a:xfrm>
          <a:prstGeom prst="rect">
            <a:avLst/>
          </a:prstGeom>
          <a:blipFill>
            <a:blip r:embed="rId3">
              <a:alphaModFix amt="81000"/>
            </a:blip>
            <a:stretch>
              <a:fillRect/>
            </a:stretch>
          </a:blip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20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/>
          <p:cNvSpPr txBox="1">
            <a:spLocks noGrp="1"/>
          </p:cNvSpPr>
          <p:nvPr>
            <p:ph type="title"/>
          </p:nvPr>
        </p:nvSpPr>
        <p:spPr>
          <a:xfrm>
            <a:off x="1141413" y="609600"/>
            <a:ext cx="9906000" cy="5198008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wrap="none" lIns="91440" tIns="640080" rIns="6309360" bIns="45720" rtlCol="0" anchor="t" anchorCtr="0">
            <a:normAutofit/>
          </a:bodyPr>
          <a:lstStyle/>
          <a:p>
            <a:r>
              <a:rPr lang="en-US" sz="2000" u="sng" dirty="0" smtClean="0">
                <a:solidFill>
                  <a:srgbClr val="4E626B"/>
                </a:solidFill>
                <a:latin typeface="Arial Black" panose="020B0A04020102020204" pitchFamily="34" charset="0"/>
              </a:rPr>
              <a:t/>
            </a:r>
            <a:br>
              <a:rPr lang="en-US" sz="2000" u="sng" dirty="0" smtClean="0">
                <a:solidFill>
                  <a:srgbClr val="4E626B"/>
                </a:solidFill>
                <a:latin typeface="Arial Black" panose="020B0A04020102020204" pitchFamily="34" charset="0"/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45029" y="4419598"/>
            <a:ext cx="6382713" cy="138801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875" t="1182" r="-123"/>
            </a:stretch>
          </a:blip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315200" y="4419598"/>
            <a:ext cx="3732210" cy="1388010"/>
          </a:xfrm>
          <a:prstGeom prst="rect">
            <a:avLst/>
          </a:prstGeom>
          <a:blipFill dpi="0" rotWithShape="1">
            <a:blip r:embed="rId3"/>
            <a:srcRect/>
            <a:stretch>
              <a:fillRect l="875" t="1182" r="-123"/>
            </a:stretch>
          </a:blip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141413" y="609600"/>
            <a:ext cx="9905998" cy="784830"/>
          </a:xfrm>
          <a:prstGeom prst="rect">
            <a:avLst/>
          </a:prstGeom>
          <a:solidFill>
            <a:srgbClr val="7B8695"/>
          </a:solidFill>
        </p:spPr>
        <p:txBody>
          <a:bodyPr wrap="square" lIns="274320" tIns="365760" rtlCol="0">
            <a:spAutoFit/>
          </a:bodyPr>
          <a:lstStyle/>
          <a:p>
            <a:r>
              <a:rPr lang="en-US" sz="2400" b="1" cap="all" dirty="0">
                <a:solidFill>
                  <a:srgbClr val="4E626B"/>
                </a:solidFill>
                <a:latin typeface="Arial Black" panose="020B0A04020102020204" pitchFamily="34" charset="0"/>
                <a:ea typeface="+mj-ea"/>
                <a:cs typeface="+mj-cs"/>
              </a:rPr>
              <a:t>Crude oil </a:t>
            </a:r>
            <a:r>
              <a:rPr lang="en-US" sz="2400" b="1" cap="all" dirty="0" smtClean="0">
                <a:solidFill>
                  <a:srgbClr val="4E626B"/>
                </a:solidFill>
                <a:latin typeface="Arial Black" panose="020B0A04020102020204" pitchFamily="34" charset="0"/>
                <a:ea typeface="+mj-ea"/>
                <a:cs typeface="+mj-cs"/>
              </a:rPr>
              <a:t>classification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41411" y="1399894"/>
            <a:ext cx="2550349" cy="2323713"/>
          </a:xfrm>
          <a:prstGeom prst="rect">
            <a:avLst/>
          </a:prstGeom>
          <a:noFill/>
        </p:spPr>
        <p:txBody>
          <a:bodyPr wrap="square" tIns="274320" rIns="91440" numCol="1" rtlCol="0" anchor="t" anchorCtr="0">
            <a:spAutoFit/>
          </a:bodyPr>
          <a:lstStyle/>
          <a:p>
            <a:r>
              <a:rPr lang="en-US" u="sng" cap="all" dirty="0">
                <a:solidFill>
                  <a:srgbClr val="4E626B"/>
                </a:solidFill>
                <a:latin typeface="Arial Black" panose="020B0A04020102020204" pitchFamily="34" charset="0"/>
              </a:rPr>
              <a:t>Location</a:t>
            </a:r>
            <a:endParaRPr lang="en-US" sz="1600" cap="all" dirty="0">
              <a:solidFill>
                <a:srgbClr val="4E626B"/>
              </a:solidFill>
              <a:ea typeface="+mj-ea"/>
              <a:cs typeface="+mj-cs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cap="all" dirty="0" smtClean="0">
                <a:solidFill>
                  <a:srgbClr val="4E626B"/>
                </a:solidFill>
                <a:ea typeface="+mj-ea"/>
                <a:cs typeface="+mj-cs"/>
              </a:rPr>
              <a:t>Brent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cap="all" dirty="0" smtClean="0">
                <a:solidFill>
                  <a:srgbClr val="4E626B"/>
                </a:solidFill>
                <a:ea typeface="+mj-ea"/>
                <a:cs typeface="+mj-cs"/>
              </a:rPr>
              <a:t>WTI (West </a:t>
            </a:r>
            <a:r>
              <a:rPr lang="en-US" sz="1600" b="1" cap="all" dirty="0" err="1" smtClean="0">
                <a:solidFill>
                  <a:srgbClr val="4E626B"/>
                </a:solidFill>
                <a:ea typeface="+mj-ea"/>
                <a:cs typeface="+mj-cs"/>
              </a:rPr>
              <a:t>TExas</a:t>
            </a:r>
            <a:r>
              <a:rPr lang="en-US" sz="1600" b="1" cap="all" dirty="0" smtClean="0">
                <a:solidFill>
                  <a:srgbClr val="4E626B"/>
                </a:solidFill>
                <a:ea typeface="+mj-ea"/>
                <a:cs typeface="+mj-cs"/>
              </a:rPr>
              <a:t> </a:t>
            </a:r>
            <a:r>
              <a:rPr lang="en-US" sz="1600" b="1" cap="all" dirty="0" err="1" smtClean="0">
                <a:solidFill>
                  <a:srgbClr val="4E626B"/>
                </a:solidFill>
                <a:ea typeface="+mj-ea"/>
                <a:cs typeface="+mj-cs"/>
              </a:rPr>
              <a:t>intermidiates</a:t>
            </a:r>
            <a:r>
              <a:rPr lang="en-US" sz="1600" b="1" cap="all" dirty="0" smtClean="0">
                <a:solidFill>
                  <a:srgbClr val="4E626B"/>
                </a:solidFill>
                <a:ea typeface="+mj-ea"/>
                <a:cs typeface="+mj-cs"/>
              </a:rPr>
              <a:t>)</a:t>
            </a:r>
          </a:p>
          <a:p>
            <a:endParaRPr lang="en-US" sz="1600" cap="all" dirty="0">
              <a:solidFill>
                <a:srgbClr val="4E626B"/>
              </a:solidFill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91762" y="1399894"/>
            <a:ext cx="3185501" cy="3400931"/>
          </a:xfrm>
          <a:prstGeom prst="rect">
            <a:avLst/>
          </a:prstGeom>
          <a:noFill/>
        </p:spPr>
        <p:txBody>
          <a:bodyPr wrap="square" tIns="274320" rIns="91440" numCol="1" rtlCol="0" anchor="t" anchorCtr="0">
            <a:spAutoFit/>
          </a:bodyPr>
          <a:lstStyle/>
          <a:p>
            <a:r>
              <a:rPr lang="en-US" u="sng" cap="all" dirty="0">
                <a:solidFill>
                  <a:srgbClr val="4E626B"/>
                </a:solidFill>
                <a:latin typeface="Arial Black" panose="020B0A04020102020204" pitchFamily="34" charset="0"/>
              </a:rPr>
              <a:t>Sulphur Content</a:t>
            </a:r>
            <a:endParaRPr lang="en-US" sz="1600" cap="all" dirty="0" smtClean="0">
              <a:solidFill>
                <a:srgbClr val="4E626B"/>
              </a:solidFill>
              <a:ea typeface="+mj-ea"/>
              <a:cs typeface="+mj-cs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cap="all" dirty="0" smtClean="0">
                <a:solidFill>
                  <a:srgbClr val="4E626B"/>
                </a:solidFill>
                <a:ea typeface="+mj-ea"/>
                <a:cs typeface="+mj-cs"/>
              </a:rPr>
              <a:t>SWEET</a:t>
            </a:r>
            <a:r>
              <a:rPr lang="en-US" sz="1600" b="1" dirty="0" smtClean="0">
                <a:solidFill>
                  <a:srgbClr val="4E626B"/>
                </a:solidFill>
                <a:ea typeface="+mj-ea"/>
                <a:cs typeface="+mj-cs"/>
              </a:rPr>
              <a:t>: </a:t>
            </a:r>
            <a:r>
              <a:rPr lang="en-US" sz="1600" dirty="0" smtClean="0">
                <a:solidFill>
                  <a:srgbClr val="4E626B"/>
                </a:solidFill>
                <a:ea typeface="+mj-ea"/>
                <a:cs typeface="+mj-cs"/>
              </a:rPr>
              <a:t>Sweet crude oil has little </a:t>
            </a:r>
            <a:r>
              <a:rPr lang="en-US" sz="1600" dirty="0" err="1" smtClean="0">
                <a:solidFill>
                  <a:srgbClr val="4E626B"/>
                </a:solidFill>
                <a:ea typeface="+mj-ea"/>
                <a:cs typeface="+mj-cs"/>
              </a:rPr>
              <a:t>sulphur</a:t>
            </a:r>
            <a:r>
              <a:rPr lang="en-US" sz="1600" dirty="0" smtClean="0">
                <a:solidFill>
                  <a:srgbClr val="4E626B"/>
                </a:solidFill>
                <a:ea typeface="+mj-ea"/>
                <a:cs typeface="+mj-cs"/>
              </a:rPr>
              <a:t> content (&lt;1wt%).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cap="all" dirty="0">
                <a:solidFill>
                  <a:srgbClr val="4E626B"/>
                </a:solidFill>
                <a:ea typeface="+mj-ea"/>
                <a:cs typeface="+mj-cs"/>
              </a:rPr>
              <a:t>Sour: </a:t>
            </a:r>
            <a:r>
              <a:rPr lang="en-US" sz="1600" dirty="0" smtClean="0">
                <a:solidFill>
                  <a:srgbClr val="4E626B"/>
                </a:solidFill>
                <a:ea typeface="+mj-ea"/>
                <a:cs typeface="+mj-cs"/>
              </a:rPr>
              <a:t>Sour crude oil has a considerable </a:t>
            </a:r>
            <a:r>
              <a:rPr lang="en-US" sz="1600" dirty="0" err="1" smtClean="0">
                <a:solidFill>
                  <a:srgbClr val="4E626B"/>
                </a:solidFill>
                <a:ea typeface="+mj-ea"/>
                <a:cs typeface="+mj-cs"/>
              </a:rPr>
              <a:t>sulphur</a:t>
            </a:r>
            <a:r>
              <a:rPr lang="en-US" sz="1600" dirty="0" smtClean="0">
                <a:solidFill>
                  <a:srgbClr val="4E626B"/>
                </a:solidFill>
                <a:ea typeface="+mj-ea"/>
                <a:cs typeface="+mj-cs"/>
              </a:rPr>
              <a:t> content (&gt;1%wt).</a:t>
            </a:r>
            <a:endParaRPr lang="en-US" sz="1600" cap="all" dirty="0" smtClean="0">
              <a:solidFill>
                <a:srgbClr val="4E626B"/>
              </a:solidFill>
              <a:ea typeface="+mj-ea"/>
              <a:cs typeface="+mj-cs"/>
            </a:endParaRPr>
          </a:p>
          <a:p>
            <a:endParaRPr lang="en-US" sz="1600" cap="all" dirty="0">
              <a:solidFill>
                <a:srgbClr val="4E626B"/>
              </a:solidFill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87163" y="1394431"/>
            <a:ext cx="3360249" cy="2816156"/>
          </a:xfrm>
          <a:prstGeom prst="rect">
            <a:avLst/>
          </a:prstGeom>
          <a:noFill/>
        </p:spPr>
        <p:txBody>
          <a:bodyPr wrap="square" tIns="274320" rIns="91440" numCol="1" rtlCol="0" anchor="t" anchorCtr="0">
            <a:spAutoFit/>
          </a:bodyPr>
          <a:lstStyle/>
          <a:p>
            <a:pPr lvl="0"/>
            <a:r>
              <a:rPr lang="en-US" u="sng" cap="all" dirty="0">
                <a:solidFill>
                  <a:srgbClr val="4E626B"/>
                </a:solidFill>
                <a:latin typeface="Arial Black" panose="020B0A04020102020204" pitchFamily="34" charset="0"/>
              </a:rPr>
              <a:t>API GRAVITY</a:t>
            </a:r>
            <a:endParaRPr lang="en-US" u="sng" dirty="0">
              <a:solidFill>
                <a:prstClr val="white"/>
              </a:solidFill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cap="all" dirty="0" smtClean="0">
                <a:solidFill>
                  <a:srgbClr val="4E626B"/>
                </a:solidFill>
                <a:ea typeface="+mj-ea"/>
                <a:cs typeface="+mj-cs"/>
              </a:rPr>
              <a:t>LIGHT: </a:t>
            </a:r>
            <a:r>
              <a:rPr lang="en-US" sz="1600" dirty="0" smtClean="0">
                <a:solidFill>
                  <a:srgbClr val="4E626B"/>
                </a:solidFill>
                <a:ea typeface="+mj-ea"/>
                <a:cs typeface="+mj-cs"/>
              </a:rPr>
              <a:t>Low density.</a:t>
            </a:r>
            <a:endParaRPr lang="en-US" sz="1600" cap="all" dirty="0" smtClean="0">
              <a:solidFill>
                <a:srgbClr val="4E626B"/>
              </a:solidFill>
              <a:ea typeface="+mj-ea"/>
              <a:cs typeface="+mj-cs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cap="all" dirty="0" smtClean="0">
                <a:solidFill>
                  <a:srgbClr val="4E626B"/>
                </a:solidFill>
                <a:ea typeface="+mj-ea"/>
                <a:cs typeface="+mj-cs"/>
              </a:rPr>
              <a:t>MEDIUM: </a:t>
            </a:r>
            <a:r>
              <a:rPr lang="en-US" sz="1600" dirty="0" smtClean="0">
                <a:solidFill>
                  <a:srgbClr val="4E626B"/>
                </a:solidFill>
                <a:ea typeface="+mj-ea"/>
                <a:cs typeface="+mj-cs"/>
              </a:rPr>
              <a:t>Range of low and high density.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cap="all" dirty="0" smtClean="0">
                <a:solidFill>
                  <a:srgbClr val="4E626B"/>
                </a:solidFill>
                <a:ea typeface="+mj-ea"/>
                <a:cs typeface="+mj-cs"/>
              </a:rPr>
              <a:t>HEAVY: </a:t>
            </a:r>
            <a:r>
              <a:rPr lang="en-US" sz="1600" dirty="0" smtClean="0">
                <a:solidFill>
                  <a:srgbClr val="4E626B"/>
                </a:solidFill>
                <a:ea typeface="+mj-ea"/>
                <a:cs typeface="+mj-cs"/>
              </a:rPr>
              <a:t>High density</a:t>
            </a:r>
          </a:p>
          <a:p>
            <a:endParaRPr lang="en-US" sz="1600" cap="all" dirty="0">
              <a:solidFill>
                <a:srgbClr val="4E626B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2152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/>
          <p:cNvSpPr txBox="1">
            <a:spLocks/>
          </p:cNvSpPr>
          <p:nvPr/>
        </p:nvSpPr>
        <p:spPr>
          <a:xfrm>
            <a:off x="1141413" y="609600"/>
            <a:ext cx="9906000" cy="5198008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wrap="none" lIns="91440" tIns="640080" rIns="630936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u="sng" smtClean="0">
                <a:solidFill>
                  <a:srgbClr val="4E626B"/>
                </a:solidFill>
                <a:latin typeface="Arial Black" panose="020B0A04020102020204" pitchFamily="34" charset="0"/>
              </a:rPr>
              <a:t/>
            </a:r>
            <a:br>
              <a:rPr lang="en-US" sz="2000" u="sng" smtClean="0">
                <a:solidFill>
                  <a:srgbClr val="4E626B"/>
                </a:solidFill>
                <a:latin typeface="Arial Black" panose="020B0A04020102020204" pitchFamily="34" charset="0"/>
              </a:rPr>
            </a:b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548640" tIns="365760"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</a:pPr>
            <a:r>
              <a:rPr lang="en-US" sz="3200" b="1" dirty="0">
                <a:solidFill>
                  <a:srgbClr val="4E626B"/>
                </a:solidFill>
                <a:latin typeface="Arial Black" panose="020B0A04020102020204" pitchFamily="34" charset="0"/>
                <a:ea typeface="+mn-ea"/>
                <a:cs typeface="+mn-cs"/>
              </a:rPr>
              <a:t>Crude oil </a:t>
            </a:r>
            <a:r>
              <a:rPr lang="en-US" sz="3200" b="1" dirty="0" smtClean="0">
                <a:solidFill>
                  <a:srgbClr val="4E626B"/>
                </a:solidFill>
                <a:latin typeface="Arial Black" panose="020B0A04020102020204" pitchFamily="34" charset="0"/>
                <a:ea typeface="+mn-ea"/>
                <a:cs typeface="+mn-cs"/>
              </a:rPr>
              <a:t>composition</a:t>
            </a:r>
            <a:endParaRPr lang="en-US" sz="3200" b="1" cap="none" dirty="0">
              <a:solidFill>
                <a:prstClr val="white"/>
              </a:solidFill>
              <a:ea typeface="+mn-ea"/>
              <a:cs typeface="+mn-cs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3" y="2106006"/>
            <a:ext cx="9905998" cy="3701602"/>
          </a:xfrm>
        </p:spPr>
      </p:pic>
    </p:spTree>
    <p:extLst>
      <p:ext uri="{BB962C8B-B14F-4D97-AF65-F5344CB8AC3E}">
        <p14:creationId xmlns:p14="http://schemas.microsoft.com/office/powerpoint/2010/main" val="376084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/>
          <p:cNvSpPr txBox="1">
            <a:spLocks noGrp="1"/>
          </p:cNvSpPr>
          <p:nvPr>
            <p:ph type="title"/>
          </p:nvPr>
        </p:nvSpPr>
        <p:spPr>
          <a:xfrm>
            <a:off x="1141413" y="609600"/>
            <a:ext cx="9906000" cy="5198008"/>
          </a:xfrm>
          <a:prstGeom prst="rect">
            <a:avLst/>
          </a:prstGeom>
          <a:solidFill>
            <a:srgbClr val="7B8695">
              <a:alpha val="50000"/>
            </a:srgbClr>
          </a:solidFill>
        </p:spPr>
        <p:txBody>
          <a:bodyPr vert="horz" wrap="none" lIns="91440" tIns="640080" rIns="6309360" bIns="45720" rtlCol="0" anchor="t" anchorCtr="0">
            <a:normAutofit/>
          </a:bodyPr>
          <a:lstStyle/>
          <a:p>
            <a:r>
              <a:rPr lang="en-US" sz="2000" u="sng" dirty="0" smtClean="0">
                <a:solidFill>
                  <a:srgbClr val="4E626B"/>
                </a:solidFill>
                <a:latin typeface="Arial Black" panose="020B0A04020102020204" pitchFamily="34" charset="0"/>
              </a:rPr>
              <a:t/>
            </a:r>
            <a:br>
              <a:rPr lang="en-US" sz="2000" u="sng" dirty="0" smtClean="0">
                <a:solidFill>
                  <a:srgbClr val="4E626B"/>
                </a:solidFill>
                <a:latin typeface="Arial Black" panose="020B0A04020102020204" pitchFamily="34" charset="0"/>
              </a:rPr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1411" y="609600"/>
            <a:ext cx="9906002" cy="784830"/>
          </a:xfrm>
          <a:prstGeom prst="rect">
            <a:avLst/>
          </a:prstGeom>
          <a:solidFill>
            <a:srgbClr val="7B8695"/>
          </a:solidFill>
        </p:spPr>
        <p:txBody>
          <a:bodyPr wrap="square" lIns="274320" tIns="365760" rtlCol="0">
            <a:spAutoFit/>
          </a:bodyPr>
          <a:lstStyle/>
          <a:p>
            <a:r>
              <a:rPr lang="en-US" sz="2400" b="1" cap="all" dirty="0">
                <a:solidFill>
                  <a:srgbClr val="4E626B"/>
                </a:solidFill>
                <a:latin typeface="Arial Black" panose="020B0A04020102020204" pitchFamily="34" charset="0"/>
                <a:ea typeface="+mj-ea"/>
                <a:cs typeface="+mj-cs"/>
              </a:rPr>
              <a:t>Crude </a:t>
            </a:r>
            <a:r>
              <a:rPr lang="en-US" sz="2400" b="1" cap="all" dirty="0" smtClean="0">
                <a:solidFill>
                  <a:srgbClr val="4E626B"/>
                </a:solidFill>
                <a:latin typeface="Arial Black" panose="020B0A04020102020204" pitchFamily="34" charset="0"/>
                <a:ea typeface="+mj-ea"/>
                <a:cs typeface="+mj-cs"/>
              </a:rPr>
              <a:t>oil ASSAY AND BLEND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41411" y="1394430"/>
            <a:ext cx="9906002" cy="2574038"/>
          </a:xfrm>
          <a:prstGeom prst="rect">
            <a:avLst/>
          </a:prstGeom>
          <a:noFill/>
        </p:spPr>
        <p:txBody>
          <a:bodyPr wrap="square" tIns="274320" rIns="91440" numCol="1" rtlCol="0" anchor="t" anchorCtr="0">
            <a:spAutoFit/>
          </a:bodyPr>
          <a:lstStyle/>
          <a:p>
            <a:pPr marL="228600" lvl="0" indent="-228600" defTabSz="914400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E626B"/>
                </a:solidFill>
              </a:rPr>
              <a:t>Chemical </a:t>
            </a:r>
            <a:r>
              <a:rPr lang="en-US" dirty="0">
                <a:solidFill>
                  <a:srgbClr val="4E626B"/>
                </a:solidFill>
              </a:rPr>
              <a:t>evaluation of crude </a:t>
            </a:r>
            <a:r>
              <a:rPr lang="en-US" dirty="0" smtClean="0">
                <a:solidFill>
                  <a:srgbClr val="4E626B"/>
                </a:solidFill>
              </a:rPr>
              <a:t>oils feedstock </a:t>
            </a:r>
            <a:r>
              <a:rPr lang="en-US" dirty="0">
                <a:solidFill>
                  <a:srgbClr val="4E626B"/>
                </a:solidFill>
              </a:rPr>
              <a:t>by petroleum testing </a:t>
            </a:r>
            <a:r>
              <a:rPr lang="en-US" dirty="0" smtClean="0">
                <a:solidFill>
                  <a:srgbClr val="4E626B"/>
                </a:solidFill>
              </a:rPr>
              <a:t>laboratories gives the assay data of oils. Each </a:t>
            </a:r>
            <a:r>
              <a:rPr lang="en-US" dirty="0">
                <a:solidFill>
                  <a:srgbClr val="4E626B"/>
                </a:solidFill>
              </a:rPr>
              <a:t>crude oil type has unique molecular and chemical characteristics. </a:t>
            </a:r>
            <a:endParaRPr lang="en-US" dirty="0" smtClean="0">
              <a:solidFill>
                <a:srgbClr val="4E626B"/>
              </a:solidFill>
            </a:endParaRPr>
          </a:p>
          <a:p>
            <a:pPr marL="228600" lvl="0" indent="-228600" defTabSz="914400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E626B"/>
                </a:solidFill>
              </a:rPr>
              <a:t>The </a:t>
            </a:r>
            <a:r>
              <a:rPr lang="en-US" dirty="0">
                <a:solidFill>
                  <a:srgbClr val="4E626B"/>
                </a:solidFill>
              </a:rPr>
              <a:t>results of crude oil assay testing provide extensive detailed hydrocarbon analysis data for refiners, oil traders and producers</a:t>
            </a:r>
            <a:r>
              <a:rPr lang="en-US" dirty="0" smtClean="0">
                <a:solidFill>
                  <a:srgbClr val="4E626B"/>
                </a:solidFill>
              </a:rPr>
              <a:t>.</a:t>
            </a:r>
          </a:p>
          <a:p>
            <a:pPr marL="228600" lvl="0" indent="-228600" defTabSz="914400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E626B"/>
                </a:solidFill>
              </a:rPr>
              <a:t>Assay </a:t>
            </a:r>
            <a:r>
              <a:rPr lang="en-US" dirty="0">
                <a:solidFill>
                  <a:srgbClr val="4E626B"/>
                </a:solidFill>
              </a:rPr>
              <a:t>data help refineries determine if a crude oil feedstock is compatible for a particular petroleum refinery or if the crude oil could cause yield, quality, production, environmental and other problems.</a:t>
            </a:r>
            <a:endParaRPr lang="en-US" sz="1600" cap="all" dirty="0">
              <a:solidFill>
                <a:srgbClr val="4E626B"/>
              </a:solidFill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50"/>
          <a:stretch/>
        </p:blipFill>
        <p:spPr>
          <a:xfrm>
            <a:off x="8532813" y="4154796"/>
            <a:ext cx="2514600" cy="1652812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1" name="TextBox 10"/>
          <p:cNvSpPr txBox="1"/>
          <p:nvPr/>
        </p:nvSpPr>
        <p:spPr>
          <a:xfrm>
            <a:off x="1141411" y="3944615"/>
            <a:ext cx="7391402" cy="1928733"/>
          </a:xfrm>
          <a:prstGeom prst="rect">
            <a:avLst/>
          </a:prstGeom>
          <a:noFill/>
        </p:spPr>
        <p:txBody>
          <a:bodyPr wrap="square" tIns="91440" rIns="91440" numCol="1" rtlCol="0" anchor="t" anchorCtr="0">
            <a:spAutoFit/>
          </a:bodyPr>
          <a:lstStyle/>
          <a:p>
            <a:pPr marL="228600" lvl="0" indent="-228600" defTabSz="914400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E626B"/>
                </a:solidFill>
              </a:rPr>
              <a:t>A blend is a mixture </a:t>
            </a:r>
            <a:r>
              <a:rPr lang="en-US" dirty="0">
                <a:solidFill>
                  <a:srgbClr val="4E626B"/>
                </a:solidFill>
              </a:rPr>
              <a:t>of crude oils, blended in the pipeline to create </a:t>
            </a:r>
            <a:r>
              <a:rPr lang="en-US" dirty="0" smtClean="0">
                <a:solidFill>
                  <a:srgbClr val="4E626B"/>
                </a:solidFill>
              </a:rPr>
              <a:t>oil </a:t>
            </a:r>
            <a:r>
              <a:rPr lang="en-US" dirty="0">
                <a:solidFill>
                  <a:srgbClr val="4E626B"/>
                </a:solidFill>
              </a:rPr>
              <a:t>with specific </a:t>
            </a:r>
            <a:r>
              <a:rPr lang="en-US" dirty="0" smtClean="0">
                <a:solidFill>
                  <a:srgbClr val="4E626B"/>
                </a:solidFill>
              </a:rPr>
              <a:t>physical and chemical properties.</a:t>
            </a:r>
          </a:p>
          <a:p>
            <a:pPr marL="228600" lvl="0" indent="-228600" defTabSz="914400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E626B"/>
                </a:solidFill>
              </a:rPr>
              <a:t>Crude oil blending is often undertaken to increase the sale price or process-ability of a lower grade crude oil by blending it with a higher grade, higher price crude</a:t>
            </a:r>
            <a:r>
              <a:rPr lang="en-US" dirty="0" smtClean="0">
                <a:solidFill>
                  <a:srgbClr val="4E626B"/>
                </a:solidFill>
              </a:rPr>
              <a:t>.</a:t>
            </a:r>
            <a:endParaRPr lang="en-US" dirty="0">
              <a:solidFill>
                <a:srgbClr val="4E62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2083</TotalTime>
  <Words>1362</Words>
  <Application>Microsoft Office PowerPoint</Application>
  <PresentationFormat>Widescreen</PresentationFormat>
  <Paragraphs>138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Arial Black</vt:lpstr>
      <vt:lpstr>Trebuchet MS</vt:lpstr>
      <vt:lpstr>Tw Cen MT</vt:lpstr>
      <vt:lpstr>Wingdings</vt:lpstr>
      <vt:lpstr>Circuit</vt:lpstr>
      <vt:lpstr>GAMS OPTIMIZATION INTRODUCTION FOR STARTERS</vt:lpstr>
      <vt:lpstr>PowerPoint Presentation</vt:lpstr>
      <vt:lpstr>PowerPoint Presentation</vt:lpstr>
      <vt:lpstr>CONTENTS</vt:lpstr>
      <vt:lpstr>WHAT IS CRUDE OIL?</vt:lpstr>
      <vt:lpstr>PowerPoint Presentation</vt:lpstr>
      <vt:lpstr> </vt:lpstr>
      <vt:lpstr>Crude oil composition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Rahim Popoola</cp:lastModifiedBy>
  <cp:revision>142</cp:revision>
  <dcterms:created xsi:type="dcterms:W3CDTF">2021-03-06T10:14:12Z</dcterms:created>
  <dcterms:modified xsi:type="dcterms:W3CDTF">2022-01-07T21:23:06Z</dcterms:modified>
</cp:coreProperties>
</file>