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8CA7"/>
    <a:srgbClr val="E7AEC0"/>
    <a:srgbClr val="382B70"/>
    <a:srgbClr val="A3335F"/>
    <a:srgbClr val="B13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51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40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72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36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55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8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34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8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6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2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6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7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4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391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" y="1964267"/>
            <a:ext cx="10672445" cy="2421464"/>
          </a:xfrm>
          <a:ln>
            <a:solidFill>
              <a:srgbClr val="B1366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/>
            <a:r>
              <a:rPr lang="en-US" dirty="0" smtClean="0"/>
              <a:t>Introduction to Process control system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1"/>
            <a:ext cx="7197726" cy="1405467"/>
          </a:xfrm>
        </p:spPr>
        <p:txBody>
          <a:bodyPr/>
          <a:lstStyle/>
          <a:p>
            <a:r>
              <a:rPr lang="en-US" dirty="0" smtClean="0"/>
              <a:t>NUBYIRA PROCESS DESIGNERS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5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815318" cy="1468800"/>
          </a:xfrm>
        </p:spPr>
        <p:txBody>
          <a:bodyPr/>
          <a:lstStyle/>
          <a:p>
            <a:r>
              <a:rPr lang="en-US" b="1" dirty="0" smtClean="0">
                <a:solidFill>
                  <a:srgbClr val="D08CA7"/>
                </a:solidFill>
              </a:rPr>
              <a:t>GRACIAS	THANK YOU	SHUKRAN	MERCI	XIE </a:t>
            </a:r>
            <a:r>
              <a:rPr lang="en-US" b="1" dirty="0" err="1" smtClean="0">
                <a:solidFill>
                  <a:srgbClr val="D08CA7"/>
                </a:solidFill>
              </a:rPr>
              <a:t>XIE</a:t>
            </a:r>
            <a:r>
              <a:rPr lang="en-US" b="1" dirty="0" smtClean="0">
                <a:solidFill>
                  <a:srgbClr val="D08CA7"/>
                </a:solidFill>
              </a:rPr>
              <a:t>	SPASIBO	</a:t>
            </a:r>
            <a:endParaRPr lang="en-US" b="1" dirty="0">
              <a:solidFill>
                <a:srgbClr val="D08CA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2400" i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Babatunde</a:t>
            </a:r>
            <a:r>
              <a:rPr lang="en-US" sz="24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Rahim </a:t>
            </a:r>
            <a:r>
              <a:rPr lang="en-US" sz="2400" i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Popoola</a:t>
            </a:r>
            <a:endParaRPr lang="en-US" sz="24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969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</a:t>
            </a:r>
            <a:r>
              <a:rPr lang="en-US" dirty="0" smtClean="0"/>
              <a:t>MODEL	Dynamic </a:t>
            </a:r>
            <a:r>
              <a:rPr lang="en-US" dirty="0" smtClean="0"/>
              <a:t>control</a:t>
            </a:r>
            <a:r>
              <a:rPr lang="en-US" dirty="0"/>
              <a:t>	</a:t>
            </a:r>
            <a:r>
              <a:rPr lang="en-US" dirty="0" smtClean="0"/>
              <a:t>control </a:t>
            </a:r>
            <a:r>
              <a:rPr lang="en-US" dirty="0" smtClean="0"/>
              <a:t>system design		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1120"/>
            <a:ext cx="10131425" cy="1456267"/>
          </a:xfrm>
        </p:spPr>
        <p:txBody>
          <a:bodyPr/>
          <a:lstStyle/>
          <a:p>
            <a:r>
              <a:rPr lang="en-US" dirty="0" smtClean="0"/>
              <a:t>GUIDELINES For CHOOSING Control SYSTEM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95120"/>
            <a:ext cx="10886439" cy="4673599"/>
          </a:xfrm>
        </p:spPr>
        <p:txBody>
          <a:bodyPr numCol="2"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Simple </a:t>
            </a:r>
            <a:r>
              <a:rPr lang="en-US" i="1" dirty="0" smtClean="0"/>
              <a:t>control system </a:t>
            </a:r>
            <a:r>
              <a:rPr lang="en-US" i="1" dirty="0" smtClean="0"/>
              <a:t>design is better (easy to understand by operators).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No redundant </a:t>
            </a:r>
            <a:r>
              <a:rPr lang="en-US" i="1" dirty="0" smtClean="0"/>
              <a:t>components.</a:t>
            </a:r>
            <a:endParaRPr lang="en-US" i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Avoid long control loops with large dead or response time.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Use feedforward control to compensate large disturbance.</a:t>
            </a:r>
            <a:endParaRPr lang="en-US" i="1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/>
              <a:t>Holdup time 5-10 minutes is good enough for control </a:t>
            </a:r>
            <a:r>
              <a:rPr lang="en-US" i="1" dirty="0" smtClean="0"/>
              <a:t>engineer.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Choose control system that minimize interaction with other systems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System identification and understanding</a:t>
            </a:r>
          </a:p>
          <a:p>
            <a:pPr>
              <a:buFont typeface="Wingdings" panose="05000000000000000000" pitchFamily="2" charset="2"/>
              <a:buChar char="q"/>
            </a:pPr>
            <a:endParaRPr lang="en-US" i="1" dirty="0"/>
          </a:p>
          <a:p>
            <a:pPr marL="0" indent="0">
              <a:buNone/>
            </a:pPr>
            <a:r>
              <a:rPr lang="en-US" b="1" i="1" u="sng" dirty="0" smtClean="0"/>
              <a:t>Plant-Wide </a:t>
            </a:r>
            <a:r>
              <a:rPr lang="en-US" b="1" i="1" u="sng" dirty="0"/>
              <a:t>Control System Design</a:t>
            </a:r>
          </a:p>
          <a:p>
            <a:pPr marL="0" indent="0">
              <a:buNone/>
            </a:pPr>
            <a:r>
              <a:rPr lang="en-US" i="1" dirty="0"/>
              <a:t>Buckley Procedures</a:t>
            </a: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/>
              <a:t>Material &amp; Energy </a:t>
            </a:r>
            <a:r>
              <a:rPr lang="en-US" i="1" dirty="0"/>
              <a:t>balance control </a:t>
            </a:r>
            <a:r>
              <a:rPr lang="en-US" i="1" dirty="0" smtClean="0"/>
              <a:t>loops (Control </a:t>
            </a:r>
            <a:r>
              <a:rPr lang="en-US" i="1" dirty="0"/>
              <a:t>Surge points liquid </a:t>
            </a:r>
            <a:r>
              <a:rPr lang="en-US" i="1" dirty="0" smtClean="0"/>
              <a:t>level, temperature </a:t>
            </a:r>
            <a:r>
              <a:rPr lang="en-US" i="1" dirty="0"/>
              <a:t>and </a:t>
            </a:r>
            <a:r>
              <a:rPr lang="en-US" i="1" dirty="0" smtClean="0"/>
              <a:t>pressure, purge excess material or heat out of the system).</a:t>
            </a:r>
            <a:endParaRPr lang="en-US" i="1" dirty="0"/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/>
              <a:t>Production Specifications </a:t>
            </a:r>
            <a:r>
              <a:rPr lang="en-US" i="1" dirty="0"/>
              <a:t>control </a:t>
            </a:r>
            <a:r>
              <a:rPr lang="en-US" i="1" dirty="0" smtClean="0"/>
              <a:t>loops (Product quality, products composition, production throughputs).</a:t>
            </a: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/>
              <a:t>Surge </a:t>
            </a:r>
            <a:r>
              <a:rPr lang="en-US" i="1" dirty="0" smtClean="0"/>
              <a:t>points </a:t>
            </a:r>
            <a:r>
              <a:rPr lang="en-US" i="1" dirty="0" smtClean="0"/>
              <a:t>holdup sizing to increase process dynamic </a:t>
            </a:r>
            <a:r>
              <a:rPr lang="en-US" i="1" dirty="0" smtClean="0"/>
              <a:t>gain which will reduce or </a:t>
            </a:r>
            <a:r>
              <a:rPr lang="en-US" i="1" dirty="0" smtClean="0"/>
              <a:t>break </a:t>
            </a:r>
            <a:r>
              <a:rPr lang="en-US" i="1" dirty="0" smtClean="0"/>
              <a:t>interactions </a:t>
            </a:r>
            <a:r>
              <a:rPr lang="en-US" i="1" dirty="0" smtClean="0"/>
              <a:t>between the two types of </a:t>
            </a:r>
            <a:r>
              <a:rPr lang="en-US" i="1" dirty="0" smtClean="0"/>
              <a:t>control loops</a:t>
            </a:r>
            <a:r>
              <a:rPr lang="en-US" i="1" dirty="0" smtClean="0"/>
              <a:t>.</a:t>
            </a:r>
            <a:endParaRPr lang="en-US" i="1" dirty="0" smtClean="0"/>
          </a:p>
          <a:p>
            <a:pPr marL="342900" indent="-342900">
              <a:buFont typeface="+mj-lt"/>
              <a:buAutoNum type="arabicPeriod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1339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1120"/>
            <a:ext cx="10131425" cy="1456267"/>
          </a:xfrm>
        </p:spPr>
        <p:txBody>
          <a:bodyPr/>
          <a:lstStyle/>
          <a:p>
            <a:r>
              <a:rPr lang="en-US" dirty="0" smtClean="0"/>
              <a:t>TYPES OF Control SYSTEM DESIGN:</a:t>
            </a:r>
            <a:br>
              <a:rPr lang="en-US" dirty="0" smtClean="0"/>
            </a:br>
            <a:r>
              <a:rPr lang="en-US" dirty="0" smtClean="0"/>
              <a:t>FEEDBACK Control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160" y="1527387"/>
            <a:ext cx="6250712" cy="4924405"/>
          </a:xfrm>
        </p:spPr>
      </p:pic>
    </p:spTree>
    <p:extLst>
      <p:ext uri="{BB962C8B-B14F-4D97-AF65-F5344CB8AC3E}">
        <p14:creationId xmlns:p14="http://schemas.microsoft.com/office/powerpoint/2010/main" val="629361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1120"/>
            <a:ext cx="10131425" cy="1456267"/>
          </a:xfrm>
        </p:spPr>
        <p:txBody>
          <a:bodyPr/>
          <a:lstStyle/>
          <a:p>
            <a:r>
              <a:rPr lang="en-US" dirty="0" smtClean="0"/>
              <a:t>TYPES OF Control SYSTEM DESIGN:</a:t>
            </a:r>
            <a:br>
              <a:rPr lang="en-US" dirty="0" smtClean="0"/>
            </a:br>
            <a:r>
              <a:rPr lang="en-US" dirty="0" smtClean="0"/>
              <a:t>FEEDFORWARD Control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943" y="1527388"/>
            <a:ext cx="9603252" cy="5157892"/>
          </a:xfrm>
        </p:spPr>
      </p:pic>
    </p:spTree>
    <p:extLst>
      <p:ext uri="{BB962C8B-B14F-4D97-AF65-F5344CB8AC3E}">
        <p14:creationId xmlns:p14="http://schemas.microsoft.com/office/powerpoint/2010/main" val="254015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1120"/>
            <a:ext cx="10131425" cy="1456267"/>
          </a:xfrm>
        </p:spPr>
        <p:txBody>
          <a:bodyPr/>
          <a:lstStyle/>
          <a:p>
            <a:r>
              <a:rPr lang="en-US" dirty="0" smtClean="0"/>
              <a:t>TYPES OF Control SYSTEM DESIGN:</a:t>
            </a:r>
            <a:br>
              <a:rPr lang="en-US" dirty="0" smtClean="0"/>
            </a:br>
            <a:r>
              <a:rPr lang="en-US" dirty="0" smtClean="0"/>
              <a:t>CASCADE Control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794" y="1425787"/>
            <a:ext cx="9334144" cy="5096933"/>
          </a:xfrm>
        </p:spPr>
      </p:pic>
    </p:spTree>
    <p:extLst>
      <p:ext uri="{BB962C8B-B14F-4D97-AF65-F5344CB8AC3E}">
        <p14:creationId xmlns:p14="http://schemas.microsoft.com/office/powerpoint/2010/main" val="1838160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1120"/>
            <a:ext cx="10131425" cy="1456267"/>
          </a:xfrm>
        </p:spPr>
        <p:txBody>
          <a:bodyPr/>
          <a:lstStyle/>
          <a:p>
            <a:r>
              <a:rPr lang="en-US" dirty="0" smtClean="0"/>
              <a:t>TYPES OF Control SYSTEM DESIGN:</a:t>
            </a:r>
            <a:br>
              <a:rPr lang="en-US" dirty="0" smtClean="0"/>
            </a:br>
            <a:r>
              <a:rPr lang="en-US" dirty="0" smtClean="0"/>
              <a:t>RATIO Control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98" y="1527387"/>
            <a:ext cx="7700935" cy="5096933"/>
          </a:xfrm>
        </p:spPr>
      </p:pic>
    </p:spTree>
    <p:extLst>
      <p:ext uri="{BB962C8B-B14F-4D97-AF65-F5344CB8AC3E}">
        <p14:creationId xmlns:p14="http://schemas.microsoft.com/office/powerpoint/2010/main" val="416729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-71120"/>
            <a:ext cx="10131425" cy="1456267"/>
          </a:xfrm>
        </p:spPr>
        <p:txBody>
          <a:bodyPr/>
          <a:lstStyle/>
          <a:p>
            <a:r>
              <a:rPr lang="en-US" dirty="0" smtClean="0"/>
              <a:t>PID </a:t>
            </a:r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640" y="985520"/>
            <a:ext cx="11734799" cy="5730240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Mathematical algorithm widely </a:t>
            </a:r>
            <a:r>
              <a:rPr lang="en-US" i="1" dirty="0"/>
              <a:t>used in industrial and engineering applications to maintain a process at a </a:t>
            </a:r>
            <a:r>
              <a:rPr lang="en-US" i="1" dirty="0" smtClean="0"/>
              <a:t>desired operating </a:t>
            </a:r>
            <a:r>
              <a:rPr lang="en-US" i="1" dirty="0" err="1" smtClean="0"/>
              <a:t>setpoints</a:t>
            </a:r>
            <a:r>
              <a:rPr lang="en-US" i="1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Measures </a:t>
            </a:r>
            <a:r>
              <a:rPr lang="en-US" i="1" dirty="0"/>
              <a:t>the error (difference between desired </a:t>
            </a:r>
            <a:r>
              <a:rPr lang="en-US" i="1" dirty="0" smtClean="0"/>
              <a:t>process output </a:t>
            </a:r>
            <a:r>
              <a:rPr lang="en-US" i="1" dirty="0" err="1" smtClean="0"/>
              <a:t>setpoint</a:t>
            </a:r>
            <a:r>
              <a:rPr lang="en-US" i="1" dirty="0" smtClean="0"/>
              <a:t> r(t) </a:t>
            </a:r>
            <a:r>
              <a:rPr lang="en-US" i="1" dirty="0"/>
              <a:t>and current </a:t>
            </a:r>
            <a:r>
              <a:rPr lang="en-US" i="1" dirty="0" smtClean="0"/>
              <a:t>process output y(t)).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Calculates </a:t>
            </a:r>
            <a:r>
              <a:rPr lang="en-US" i="1" dirty="0"/>
              <a:t>a corrective action </a:t>
            </a:r>
            <a:r>
              <a:rPr lang="en-US" i="1" dirty="0" smtClean="0"/>
              <a:t>using </a:t>
            </a:r>
            <a:r>
              <a:rPr lang="en-US" dirty="0" smtClean="0"/>
              <a:t>Proportional </a:t>
            </a:r>
            <a:r>
              <a:rPr lang="en-US" dirty="0"/>
              <a:t>(</a:t>
            </a:r>
            <a:r>
              <a:rPr lang="en-US" dirty="0" smtClean="0"/>
              <a:t>P-past)</a:t>
            </a:r>
            <a:r>
              <a:rPr lang="en-US" i="1" dirty="0" smtClean="0"/>
              <a:t>, </a:t>
            </a:r>
            <a:r>
              <a:rPr lang="en-US" dirty="0"/>
              <a:t>Integral (</a:t>
            </a:r>
            <a:r>
              <a:rPr lang="en-US" dirty="0" smtClean="0"/>
              <a:t>I-present)</a:t>
            </a:r>
            <a:r>
              <a:rPr lang="en-US" i="1" dirty="0" smtClean="0"/>
              <a:t>, </a:t>
            </a:r>
            <a:r>
              <a:rPr lang="en-US" i="1" dirty="0"/>
              <a:t>and </a:t>
            </a:r>
            <a:r>
              <a:rPr lang="en-US" dirty="0"/>
              <a:t>Derivative (</a:t>
            </a:r>
            <a:r>
              <a:rPr lang="en-US" dirty="0" smtClean="0"/>
              <a:t>D-predicted future)</a:t>
            </a:r>
            <a:r>
              <a:rPr lang="en-US" i="1" dirty="0" smtClean="0"/>
              <a:t> </a:t>
            </a:r>
            <a:r>
              <a:rPr lang="en-US" i="1" dirty="0"/>
              <a:t>terms</a:t>
            </a:r>
            <a:r>
              <a:rPr lang="en-US" i="1" dirty="0" smtClean="0"/>
              <a:t>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 good PID controller ensures fast response to change, minimizes overshoot, maintains stable operations, low steady state error, Robustness and simplicity.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A PID controller algorithms can be implemented in software, hardware, or electronic devices to regulate real-world systems.</a:t>
            </a:r>
          </a:p>
          <a:p>
            <a:pPr marL="0" indent="0">
              <a:buNone/>
            </a:pPr>
            <a:r>
              <a:rPr lang="en-US" b="1" i="1" u="sng" dirty="0" smtClean="0"/>
              <a:t>PID Controller </a:t>
            </a:r>
            <a:r>
              <a:rPr lang="en-US" b="1" i="1" u="sng" dirty="0" smtClean="0"/>
              <a:t>Parameters Tuning</a:t>
            </a:r>
            <a:endParaRPr lang="en-US" b="1" i="1" u="sng" dirty="0"/>
          </a:p>
          <a:p>
            <a:pPr marL="0" indent="0">
              <a:buNone/>
            </a:pPr>
            <a:r>
              <a:rPr lang="en-US" i="1" dirty="0"/>
              <a:t>Manual </a:t>
            </a:r>
            <a:r>
              <a:rPr lang="en-US" i="1" dirty="0" smtClean="0"/>
              <a:t>tuning (trial and error)</a:t>
            </a:r>
          </a:p>
          <a:p>
            <a:pPr marL="0" indent="0">
              <a:buNone/>
            </a:pPr>
            <a:r>
              <a:rPr lang="en-US" i="1" dirty="0" smtClean="0"/>
              <a:t>Ziegler-Nichols method (</a:t>
            </a:r>
            <a:r>
              <a:rPr lang="en-US" dirty="0" smtClean="0"/>
              <a:t>heuristic-based on experience)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Software-based optimization tuning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Ultimate gain </a:t>
            </a:r>
            <a:r>
              <a:rPr lang="en-US" i="1" dirty="0" smtClean="0"/>
              <a:t>K</a:t>
            </a:r>
            <a:r>
              <a:rPr lang="en-US" i="1" baseline="-25000" dirty="0" smtClean="0"/>
              <a:t>u</a:t>
            </a:r>
            <a:r>
              <a:rPr lang="en-US" i="1" dirty="0" smtClean="0"/>
              <a:t>​ </a:t>
            </a:r>
            <a:r>
              <a:rPr lang="en-US" i="1" dirty="0"/>
              <a:t>: the value </a:t>
            </a:r>
            <a:r>
              <a:rPr lang="en-US" i="1" dirty="0" smtClean="0"/>
              <a:t>P-only controller K</a:t>
            </a:r>
            <a:r>
              <a:rPr lang="en-US" i="1" baseline="-25000" dirty="0" smtClean="0"/>
              <a:t>P</a:t>
            </a:r>
            <a:r>
              <a:rPr lang="en-US" i="1" dirty="0" smtClean="0"/>
              <a:t>​ </a:t>
            </a:r>
            <a:r>
              <a:rPr lang="en-US" i="1" dirty="0"/>
              <a:t>that causes sustained </a:t>
            </a:r>
            <a:r>
              <a:rPr lang="en-US" i="1" dirty="0" smtClean="0"/>
              <a:t>oscillation in the process. </a:t>
            </a:r>
          </a:p>
          <a:p>
            <a:pPr marL="0" indent="0">
              <a:buNone/>
            </a:pPr>
            <a:r>
              <a:rPr lang="en-US" i="1" dirty="0" smtClean="0"/>
              <a:t>Ultimate </a:t>
            </a:r>
            <a:r>
              <a:rPr lang="en-US" i="1" dirty="0"/>
              <a:t>period K</a:t>
            </a:r>
            <a:r>
              <a:rPr lang="en-US" i="1" baseline="-25000" dirty="0"/>
              <a:t>u</a:t>
            </a:r>
            <a:r>
              <a:rPr lang="en-US" i="1" dirty="0"/>
              <a:t>​ </a:t>
            </a:r>
            <a:r>
              <a:rPr lang="en-US" i="1" dirty="0" smtClean="0"/>
              <a:t>​ </a:t>
            </a:r>
            <a:r>
              <a:rPr lang="en-US" i="1" dirty="0"/>
              <a:t>: the </a:t>
            </a:r>
            <a:r>
              <a:rPr lang="en-US" i="1" dirty="0" smtClean="0"/>
              <a:t>period of the sustained oscillation </a:t>
            </a:r>
            <a:r>
              <a:rPr lang="en-US" i="1" dirty="0"/>
              <a:t>(in seconds</a:t>
            </a:r>
            <a:r>
              <a:rPr lang="en-US" i="1" dirty="0" smtClean="0"/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0" y="3588660"/>
            <a:ext cx="5696745" cy="10193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172" y="2614056"/>
            <a:ext cx="5902479" cy="16298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298" y="5594283"/>
            <a:ext cx="3077004" cy="95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200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Dynamics Data generation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</a:t>
            </a:r>
            <a:r>
              <a:rPr lang="en-US" dirty="0" smtClean="0"/>
              <a:t>Time		RISE TIME	OVERSHOOT		Settling TIME 	     Data </a:t>
            </a:r>
            <a:r>
              <a:rPr lang="en-US" dirty="0" smtClean="0"/>
              <a:t>Storage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91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1106</TotalTime>
  <Words>344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Celestial</vt:lpstr>
      <vt:lpstr>Introduction to Process control system design</vt:lpstr>
      <vt:lpstr>INTRODUCTION</vt:lpstr>
      <vt:lpstr>GUIDELINES For CHOOSING Control SYSTEM DESIGN</vt:lpstr>
      <vt:lpstr>TYPES OF Control SYSTEM DESIGN: FEEDBACK Control</vt:lpstr>
      <vt:lpstr>TYPES OF Control SYSTEM DESIGN: FEEDFORWARD Control</vt:lpstr>
      <vt:lpstr>TYPES OF Control SYSTEM DESIGN: CASCADE Control</vt:lpstr>
      <vt:lpstr>TYPES OF Control SYSTEM DESIGN: RATIO Control</vt:lpstr>
      <vt:lpstr>PID CONTROLLER</vt:lpstr>
      <vt:lpstr>Process Dynamics Data generation</vt:lpstr>
      <vt:lpstr>GRACIAS THANK YOU SHUKRAN MERCI XIE XIE SPASIBO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ASPEN Custom MODELER FOR BEGINARS</dc:title>
  <dc:creator>BRP</dc:creator>
  <cp:lastModifiedBy>BRP</cp:lastModifiedBy>
  <cp:revision>38</cp:revision>
  <dcterms:created xsi:type="dcterms:W3CDTF">2025-04-17T22:01:18Z</dcterms:created>
  <dcterms:modified xsi:type="dcterms:W3CDTF">2025-05-24T07:11:12Z</dcterms:modified>
</cp:coreProperties>
</file>